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1" r:id="rId1"/>
  </p:sldMasterIdLst>
  <p:notesMasterIdLst>
    <p:notesMasterId r:id="rId23"/>
  </p:notesMasterIdLst>
  <p:handoutMasterIdLst>
    <p:handoutMasterId r:id="rId24"/>
  </p:handoutMasterIdLst>
  <p:sldIdLst>
    <p:sldId id="411" r:id="rId2"/>
    <p:sldId id="361" r:id="rId3"/>
    <p:sldId id="432" r:id="rId4"/>
    <p:sldId id="440" r:id="rId5"/>
    <p:sldId id="433" r:id="rId6"/>
    <p:sldId id="441" r:id="rId7"/>
    <p:sldId id="444" r:id="rId8"/>
    <p:sldId id="443" r:id="rId9"/>
    <p:sldId id="435" r:id="rId10"/>
    <p:sldId id="455" r:id="rId11"/>
    <p:sldId id="445" r:id="rId12"/>
    <p:sldId id="448" r:id="rId13"/>
    <p:sldId id="436" r:id="rId14"/>
    <p:sldId id="449" r:id="rId15"/>
    <p:sldId id="437" r:id="rId16"/>
    <p:sldId id="438" r:id="rId17"/>
    <p:sldId id="450" r:id="rId18"/>
    <p:sldId id="451" r:id="rId19"/>
    <p:sldId id="452" r:id="rId20"/>
    <p:sldId id="453" r:id="rId21"/>
    <p:sldId id="454" r:id="rId22"/>
  </p:sldIdLst>
  <p:sldSz cx="9144000" cy="6858000" type="screen4x3"/>
  <p:notesSz cx="7099300" cy="10234613"/>
  <p:custDataLst>
    <p:tags r:id="rId25"/>
  </p:custDataLst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nstitut für Wirtschaftsinformatik" initials="If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3333FF"/>
    <a:srgbClr val="4F8AC5"/>
    <a:srgbClr val="B3CCE6"/>
    <a:srgbClr val="BED3EA"/>
    <a:srgbClr val="A1C3E8"/>
    <a:srgbClr val="0000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22" autoAdjust="0"/>
    <p:restoredTop sz="84071" autoAdjust="0"/>
  </p:normalViewPr>
  <p:slideViewPr>
    <p:cSldViewPr>
      <p:cViewPr>
        <p:scale>
          <a:sx n="125" d="100"/>
          <a:sy n="125" d="100"/>
        </p:scale>
        <p:origin x="109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68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486"/>
    </p:cViewPr>
  </p:sorterViewPr>
  <p:notesViewPr>
    <p:cSldViewPr>
      <p:cViewPr varScale="1">
        <p:scale>
          <a:sx n="86" d="100"/>
          <a:sy n="86" d="100"/>
        </p:scale>
        <p:origin x="-3810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tags" Target="tags/tag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r>
              <a:rPr lang="de-CH" smtClean="0"/>
              <a:t>Information Ress</a:t>
            </a:r>
            <a:endParaRPr lang="de-CH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de-CH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de-CH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D0A828A-8BF7-4601-9DED-DD02817EF878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18749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r>
              <a:rPr lang="en-US" smtClean="0"/>
              <a:t>Information Ress</a:t>
            </a: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653E6AA7-C83D-4E76-BBFB-5B09CB3803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698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Good afternoon</a:t>
            </a:r>
            <a:r>
              <a:rPr lang="en-GB" baseline="0" dirty="0" smtClean="0"/>
              <a:t> everybody, my name is Piero Divasto and today I will present my Master Thesis which is about seizing continuous integration in order to improve software reuse.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95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 smtClean="0"/>
              <a:t>Interface-driven search</a:t>
            </a:r>
          </a:p>
          <a:p>
            <a:pPr marL="171450" indent="-171450">
              <a:buFont typeface="Arial" charset="0"/>
              <a:buChar char="•"/>
            </a:pPr>
            <a:r>
              <a:rPr lang="en-GB" b="0" u="none" dirty="0" smtClean="0"/>
              <a:t>Lucene score -&gt;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determine how relevant a given component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 to a User's query</a:t>
            </a:r>
            <a:endParaRPr lang="en-GB" b="0" u="none" dirty="0" smtClean="0"/>
          </a:p>
          <a:p>
            <a:r>
              <a:rPr lang="en-GB" b="1" u="sng" dirty="0" smtClean="0"/>
              <a:t>Test-driven</a:t>
            </a:r>
            <a:r>
              <a:rPr lang="en-GB" b="1" u="sng" baseline="0" dirty="0" smtClean="0"/>
              <a:t> search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Leanness based on instructions count (Needed Functionality/Necessary Functionality, [0, 1] - objective: maximize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Throughput -&gt; operations/second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Cohesion LCOM3 -&gt;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Lack of cohesion in methods -  measure how well the methods of a class are related to each other - A high LCOM value means low cohesion.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Efferent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Coupling -&gt;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How many other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classes are used by this class?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20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GB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Survey made by company called Perforce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65% of companies have adopted CI/CD in some or all projects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40%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 open-source projects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Github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have also adopted Continuous Integration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81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GB" dirty="0" smtClean="0"/>
              <a:t>Although </a:t>
            </a:r>
            <a:r>
              <a:rPr lang="en-GB" baseline="0" dirty="0" smtClean="0"/>
              <a:t>the tool presented is still immature, we could say that it is indeed beneficial because:</a:t>
            </a:r>
          </a:p>
          <a:p>
            <a:pPr marL="228600" indent="-228600">
              <a:buFont typeface="+mj-lt"/>
              <a:buAutoNum type="arabicPeriod"/>
            </a:pPr>
            <a:r>
              <a:rPr lang="en-GB" baseline="0" dirty="0" smtClean="0"/>
              <a:t>It is an unobtrusive tool because it analyses the code in background without disturbing the work of the developer.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05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0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898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microservice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style aims to be as decoupled and as cohesive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77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will begin with</a:t>
            </a:r>
            <a:r>
              <a:rPr lang="en-GB" baseline="0" dirty="0" smtClean="0"/>
              <a:t> and introduction where I will explain about software reuse, continuous integration, test-driven development and the question that gave born to this thesis.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After that I will describe the  approach proposed in this thesis along with a usage scenario which we used for the implementation, a short demo of our proof-of-concept and the results.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To end with a discussion, future works and conclusions.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4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question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that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triggered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this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thesis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following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: (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question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).</a:t>
            </a:r>
          </a:p>
          <a:p>
            <a:pPr marL="171450" indent="-171450">
              <a:buFontTx/>
              <a:buChar char="-"/>
            </a:pP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To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solve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this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question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we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need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to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know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what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Software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reuse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continuous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integration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97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vision of building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software using already existent software or components is nothing new. Douglas McIlroy was the first that came up with this idea in a 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presentation called Mass Produced Software Components.</a:t>
            </a:r>
          </a:p>
          <a:p>
            <a:pPr marL="171450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Why? </a:t>
            </a:r>
          </a:p>
          <a:p>
            <a:pPr marL="628650" lvl="1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Cost reduction and faster development</a:t>
            </a:r>
          </a:p>
          <a:p>
            <a:pPr marL="628650" lvl="1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Higher quality</a:t>
            </a:r>
          </a:p>
          <a:p>
            <a:pPr marL="628650" lvl="1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Standardize architecture</a:t>
            </a:r>
          </a:p>
          <a:p>
            <a:pPr marL="628650" lvl="1" indent="-171450"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And risk reduction</a:t>
            </a:r>
          </a:p>
          <a:p>
            <a:pPr marL="171450" lvl="0" indent="-171450">
              <a:buFontTx/>
              <a:buChar char="-"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628650" lvl="1" indent="-171450">
              <a:buFontTx/>
              <a:buChar char="-"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58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err="1" smtClean="0"/>
              <a:t>Signicantly</a:t>
            </a:r>
            <a:r>
              <a:rPr lang="en-GB" dirty="0" smtClean="0"/>
              <a:t> </a:t>
            </a:r>
            <a:r>
              <a:rPr lang="en-GB" dirty="0" smtClean="0"/>
              <a:t>reduced integration problems </a:t>
            </a:r>
            <a:endParaRPr lang="en-GB" dirty="0" smtClean="0"/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smtClean="0"/>
              <a:t>Develop </a:t>
            </a:r>
            <a:r>
              <a:rPr lang="en-GB" dirty="0" smtClean="0"/>
              <a:t>cohesive software more rapidly</a:t>
            </a:r>
            <a:r>
              <a:rPr lang="en-GB" dirty="0" smtClean="0"/>
              <a:t>.</a:t>
            </a:r>
          </a:p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smtClean="0"/>
              <a:t>Fail fast, but fail small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57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90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Component Retrieval technique</a:t>
            </a:r>
          </a:p>
          <a:p>
            <a:r>
              <a:rPr lang="en-GB" dirty="0" smtClean="0"/>
              <a:t>- Keyword</a:t>
            </a:r>
            <a:r>
              <a:rPr lang="en-GB" baseline="0" dirty="0" smtClean="0"/>
              <a:t>-driven, interface-signature are not good enough</a:t>
            </a:r>
          </a:p>
          <a:p>
            <a:r>
              <a:rPr lang="en-GB" baseline="0" dirty="0" smtClean="0"/>
              <a:t>- Solution for the problem of retrieving many irrelevant results</a:t>
            </a:r>
          </a:p>
          <a:p>
            <a:r>
              <a:rPr lang="en-GB" baseline="0" dirty="0" smtClean="0"/>
              <a:t>- (explain cycle)</a:t>
            </a:r>
          </a:p>
          <a:p>
            <a:r>
              <a:rPr lang="en-GB" baseline="0" dirty="0" smtClean="0"/>
              <a:t>- High precision as candidates must pass the tests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22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is a software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development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process 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relies on the repetition of a very short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development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 cycle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81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u="sng" dirty="0" smtClean="0"/>
              <a:t>Interface-driven search</a:t>
            </a:r>
          </a:p>
          <a:p>
            <a:pPr marL="171450" indent="-171450">
              <a:buFont typeface="Arial" charset="0"/>
              <a:buChar char="•"/>
            </a:pPr>
            <a:r>
              <a:rPr lang="en-GB" b="0" u="none" dirty="0" smtClean="0"/>
              <a:t>Lucene score -&gt;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determine how relevant a given Document is to a User's query</a:t>
            </a:r>
            <a:endParaRPr lang="en-GB" b="0" u="none" dirty="0" smtClean="0"/>
          </a:p>
          <a:p>
            <a:r>
              <a:rPr lang="en-GB" b="1" u="sng" dirty="0" smtClean="0"/>
              <a:t>Test-driven</a:t>
            </a:r>
            <a:r>
              <a:rPr lang="en-GB" b="1" u="sng" baseline="0" dirty="0" smtClean="0"/>
              <a:t> search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Leanness based on instructions count (Needed Functionality/Necessary Functionality, [0, 1] - objective: maximize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Throughput -&gt; operations/second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Cohesion LCOM3 -&gt;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Lack of cohesion in methods -  measure how well the methods of a class are related to each other - A high LCOM value means low cohesion.</a:t>
            </a:r>
          </a:p>
          <a:p>
            <a:pPr marL="171450" indent="-171450">
              <a:buFont typeface="Arial" charset="0"/>
              <a:buChar char="•"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Efferent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Coupling -&gt;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How many other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classes are used by this class?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3E6AA7-C83D-4E76-BBFB-5B09CB38036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61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0" y="0"/>
            <a:ext cx="19812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0" y="692150"/>
            <a:ext cx="1979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de-DE"/>
          </a:p>
        </p:txBody>
      </p:sp>
      <p:pic>
        <p:nvPicPr>
          <p:cNvPr id="94217" name="Picture 9" descr="Logo UM 04_200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372200" y="228635"/>
            <a:ext cx="2497138" cy="4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8" name="Text Box 10"/>
          <p:cNvSpPr txBox="1">
            <a:spLocks noChangeArrowheads="1"/>
          </p:cNvSpPr>
          <p:nvPr/>
        </p:nvSpPr>
        <p:spPr bwMode="auto">
          <a:xfrm>
            <a:off x="2195513" y="115888"/>
            <a:ext cx="37449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sz="1200" noProof="0" dirty="0" smtClean="0">
                <a:latin typeface="Agfa Rotis Semi Serif" pitchFamily="2" charset="0"/>
              </a:rPr>
              <a:t>Business</a:t>
            </a:r>
            <a:r>
              <a:rPr lang="en-US" sz="1200" baseline="0" noProof="0" dirty="0" smtClean="0">
                <a:latin typeface="Agfa Rotis Semi Serif" pitchFamily="2" charset="0"/>
              </a:rPr>
              <a:t> School</a:t>
            </a:r>
            <a:r>
              <a:rPr lang="en-US" sz="1200" noProof="0" dirty="0" smtClean="0">
                <a:latin typeface="Agfa Rotis Semi Serif" pitchFamily="2" charset="0"/>
              </a:rPr>
              <a:t/>
            </a:r>
            <a:br>
              <a:rPr lang="en-US" sz="1200" noProof="0" dirty="0" smtClean="0">
                <a:latin typeface="Agfa Rotis Semi Serif" pitchFamily="2" charset="0"/>
              </a:rPr>
            </a:br>
            <a:r>
              <a:rPr lang="en-US" sz="1000" noProof="0" dirty="0" smtClean="0">
                <a:latin typeface="Agfa Rotis Semi Serif" pitchFamily="2" charset="0"/>
              </a:rPr>
              <a:t>Chair</a:t>
            </a:r>
            <a:r>
              <a:rPr lang="en-US" sz="1000" baseline="0" noProof="0" dirty="0" smtClean="0">
                <a:latin typeface="Agfa Rotis Semi Serif" pitchFamily="2" charset="0"/>
              </a:rPr>
              <a:t> of Business </a:t>
            </a:r>
            <a:r>
              <a:rPr lang="en-US" sz="1000" baseline="0" noProof="0" dirty="0" err="1" smtClean="0">
                <a:latin typeface="Agfa Rotis Semi Serif" pitchFamily="2" charset="0"/>
              </a:rPr>
              <a:t>Administation</a:t>
            </a:r>
            <a:r>
              <a:rPr lang="en-US" sz="1000" baseline="0" noProof="0" dirty="0" smtClean="0">
                <a:latin typeface="Agfa Rotis Semi Serif" pitchFamily="2" charset="0"/>
              </a:rPr>
              <a:t> and Information Systems</a:t>
            </a:r>
            <a:r>
              <a:rPr lang="en-US" sz="1000" noProof="0" dirty="0" smtClean="0">
                <a:latin typeface="Agfa Rotis Semi Serif" pitchFamily="2" charset="0"/>
              </a:rPr>
              <a:t/>
            </a:r>
            <a:br>
              <a:rPr lang="en-US" sz="1000" noProof="0" dirty="0" smtClean="0">
                <a:latin typeface="Agfa Rotis Semi Serif" pitchFamily="2" charset="0"/>
              </a:rPr>
            </a:br>
            <a:r>
              <a:rPr lang="en-US" sz="1000" noProof="0" dirty="0" smtClean="0">
                <a:latin typeface="Agfa Rotis Semi Serif" pitchFamily="2" charset="0"/>
              </a:rPr>
              <a:t>Prof.</a:t>
            </a:r>
            <a:r>
              <a:rPr lang="en-US" sz="1000" baseline="0" noProof="0" dirty="0" smtClean="0">
                <a:latin typeface="Agfa Rotis Semi Serif" pitchFamily="2" charset="0"/>
              </a:rPr>
              <a:t> Dr. Armin </a:t>
            </a:r>
            <a:r>
              <a:rPr lang="en-US" sz="1000" baseline="0" noProof="0" dirty="0" err="1" smtClean="0">
                <a:latin typeface="Agfa Rotis Semi Serif" pitchFamily="2" charset="0"/>
              </a:rPr>
              <a:t>Heinzl</a:t>
            </a:r>
            <a:endParaRPr lang="en-US" sz="1000" noProof="0" dirty="0">
              <a:latin typeface="Agfa Rotis Semi Serif" pitchFamily="2" charset="0"/>
            </a:endParaRPr>
          </a:p>
        </p:txBody>
      </p:sp>
      <p:pic>
        <p:nvPicPr>
          <p:cNvPr id="11" name="Grafik 10" descr="ub_blocher.jpg"/>
          <p:cNvPicPr>
            <a:picLocks noChangeAspect="1"/>
          </p:cNvPicPr>
          <p:nvPr userDrawn="1"/>
        </p:nvPicPr>
        <p:blipFill>
          <a:blip r:embed="rId3" cstate="print"/>
          <a:srcRect r="41514"/>
          <a:stretch>
            <a:fillRect/>
          </a:stretch>
        </p:blipFill>
        <p:spPr>
          <a:xfrm>
            <a:off x="0" y="3576510"/>
            <a:ext cx="1981200" cy="841830"/>
          </a:xfrm>
          <a:prstGeom prst="rect">
            <a:avLst/>
          </a:prstGeom>
        </p:spPr>
      </p:pic>
      <p:pic>
        <p:nvPicPr>
          <p:cNvPr id="15" name="Grafik 14" descr="hoersaal_se.jpg"/>
          <p:cNvPicPr>
            <a:picLocks noChangeAspect="1"/>
          </p:cNvPicPr>
          <p:nvPr userDrawn="1"/>
        </p:nvPicPr>
        <p:blipFill>
          <a:blip r:embed="rId4" cstate="print"/>
          <a:srcRect l="16965" r="24596"/>
          <a:stretch>
            <a:fillRect/>
          </a:stretch>
        </p:blipFill>
        <p:spPr>
          <a:xfrm>
            <a:off x="0" y="4670340"/>
            <a:ext cx="1979613" cy="841830"/>
          </a:xfrm>
          <a:prstGeom prst="rect">
            <a:avLst/>
          </a:prstGeom>
        </p:spPr>
      </p:pic>
      <p:pic>
        <p:nvPicPr>
          <p:cNvPr id="16" name="Grafik 15" descr="jurastudis.jpg"/>
          <p:cNvPicPr>
            <a:picLocks noChangeAspect="1"/>
          </p:cNvPicPr>
          <p:nvPr userDrawn="1"/>
        </p:nvPicPr>
        <p:blipFill>
          <a:blip r:embed="rId5" cstate="print"/>
          <a:srcRect l="16965" r="24549"/>
          <a:stretch>
            <a:fillRect/>
          </a:stretch>
        </p:blipFill>
        <p:spPr>
          <a:xfrm>
            <a:off x="0" y="5764170"/>
            <a:ext cx="1981200" cy="841830"/>
          </a:xfrm>
          <a:prstGeom prst="rect">
            <a:avLst/>
          </a:prstGeom>
        </p:spPr>
      </p:pic>
      <p:pic>
        <p:nvPicPr>
          <p:cNvPr id="17" name="Grafik 16" descr="schloss_nahe_se.jpg"/>
          <p:cNvPicPr>
            <a:picLocks noChangeAspect="1"/>
          </p:cNvPicPr>
          <p:nvPr userDrawn="1"/>
        </p:nvPicPr>
        <p:blipFill>
          <a:blip r:embed="rId6" cstate="print"/>
          <a:srcRect l="16965" r="24596"/>
          <a:stretch>
            <a:fillRect/>
          </a:stretch>
        </p:blipFill>
        <p:spPr>
          <a:xfrm>
            <a:off x="0" y="2482680"/>
            <a:ext cx="1979613" cy="841830"/>
          </a:xfrm>
          <a:prstGeom prst="rect">
            <a:avLst/>
          </a:prstGeom>
        </p:spPr>
      </p:pic>
      <p:pic>
        <p:nvPicPr>
          <p:cNvPr id="18" name="Grafik 17" descr="studies_im_ehrenhof_1_nb.jpg"/>
          <p:cNvPicPr>
            <a:picLocks noChangeAspect="1"/>
          </p:cNvPicPr>
          <p:nvPr userDrawn="1"/>
        </p:nvPicPr>
        <p:blipFill>
          <a:blip r:embed="rId7" cstate="print"/>
          <a:srcRect l="16965" r="24549"/>
          <a:stretch>
            <a:fillRect/>
          </a:stretch>
        </p:blipFill>
        <p:spPr>
          <a:xfrm>
            <a:off x="0" y="283893"/>
            <a:ext cx="1981200" cy="841830"/>
          </a:xfrm>
          <a:prstGeom prst="rect">
            <a:avLst/>
          </a:prstGeom>
        </p:spPr>
      </p:pic>
      <p:pic>
        <p:nvPicPr>
          <p:cNvPr id="19" name="Grafik 18" descr="studis_gang_se.jpg"/>
          <p:cNvPicPr>
            <a:picLocks noChangeAspect="1"/>
          </p:cNvPicPr>
          <p:nvPr userDrawn="1"/>
        </p:nvPicPr>
        <p:blipFill>
          <a:blip r:embed="rId8" cstate="print"/>
          <a:srcRect l="25372" r="16189"/>
          <a:stretch>
            <a:fillRect/>
          </a:stretch>
        </p:blipFill>
        <p:spPr>
          <a:xfrm>
            <a:off x="0" y="1377723"/>
            <a:ext cx="1979613" cy="841830"/>
          </a:xfrm>
          <a:prstGeom prst="rect">
            <a:avLst/>
          </a:prstGeom>
        </p:spPr>
      </p:pic>
      <p:sp>
        <p:nvSpPr>
          <p:cNvPr id="14" name="Textfeld 13"/>
          <p:cNvSpPr txBox="1"/>
          <p:nvPr userDrawn="1"/>
        </p:nvSpPr>
        <p:spPr>
          <a:xfrm>
            <a:off x="2000232" y="4214818"/>
            <a:ext cx="7143768" cy="18651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Dr. Thomas </a:t>
            </a:r>
            <a:r>
              <a:rPr lang="en-US" sz="1600" b="1" dirty="0" err="1" smtClean="0"/>
              <a:t>Kude</a:t>
            </a:r>
            <a:endParaRPr lang="en-US" sz="1600" b="1" dirty="0" smtClean="0"/>
          </a:p>
          <a:p>
            <a:pPr algn="ctr"/>
            <a:endParaRPr lang="en-US" sz="1600" b="1" dirty="0" smtClean="0"/>
          </a:p>
          <a:p>
            <a:pPr algn="ctr"/>
            <a:r>
              <a:rPr lang="en-US" sz="1600" b="1" noProof="0" dirty="0" smtClean="0"/>
              <a:t>Chair</a:t>
            </a:r>
            <a:r>
              <a:rPr lang="en-US" sz="1600" b="1" dirty="0" smtClean="0"/>
              <a:t> of Business Administration </a:t>
            </a:r>
          </a:p>
          <a:p>
            <a:pPr algn="ctr"/>
            <a:r>
              <a:rPr lang="en-US" sz="1600" b="1" dirty="0" smtClean="0"/>
              <a:t>and Information Systems</a:t>
            </a:r>
          </a:p>
          <a:p>
            <a:pPr algn="ctr"/>
            <a:endParaRPr lang="en-US" sz="1600" b="1" dirty="0" smtClean="0"/>
          </a:p>
          <a:p>
            <a:pPr algn="ctr"/>
            <a:fld id="{3428898C-F6C5-46ED-9B79-EFEF98C783F3}" type="datetime4">
              <a:rPr lang="en-US" sz="1600" b="1" smtClean="0"/>
              <a:pPr algn="ctr"/>
              <a:t>March 5, 2017</a:t>
            </a:fld>
            <a:endParaRPr lang="en-US" sz="1600" b="1" dirty="0" smtClean="0"/>
          </a:p>
          <a:p>
            <a:pPr marL="360363" marR="0" indent="-9207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feld 19"/>
          <p:cNvSpPr txBox="1"/>
          <p:nvPr userDrawn="1"/>
        </p:nvSpPr>
        <p:spPr>
          <a:xfrm>
            <a:off x="2000232" y="1714488"/>
            <a:ext cx="714376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60363" marR="0" indent="-92075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US" sz="2400" b="1" noProof="0" dirty="0" smtClean="0"/>
              <a:t>Information Resource Management</a:t>
            </a:r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0"/>
          </p:nvPr>
        </p:nvSpPr>
        <p:spPr>
          <a:xfrm>
            <a:off x="2000250" y="2357438"/>
            <a:ext cx="7143750" cy="1428752"/>
          </a:xfrm>
        </p:spPr>
        <p:txBody>
          <a:bodyPr anchor="ctr" anchorCtr="0"/>
          <a:lstStyle>
            <a:lvl1pPr algn="ctr">
              <a:buNone/>
              <a:defRPr sz="2000" b="1"/>
            </a:lvl1pPr>
            <a:lvl2pPr algn="ctr">
              <a:buNone/>
              <a:defRPr sz="2000"/>
            </a:lvl2pPr>
            <a:lvl3pPr algn="ctr">
              <a:buNone/>
              <a:defRPr sz="2000"/>
            </a:lvl3pPr>
            <a:lvl4pPr algn="ctr">
              <a:buNone/>
              <a:defRPr sz="2000"/>
            </a:lvl4pPr>
            <a:lvl5pPr algn="ctr">
              <a:buNone/>
              <a:defRPr sz="2000"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 rot="5400000">
            <a:off x="5963616" y="2820384"/>
            <a:ext cx="6000768" cy="360000"/>
          </a:xfrm>
          <a:noFill/>
          <a:ln>
            <a:noFill/>
          </a:ln>
        </p:spPr>
        <p:txBody>
          <a:bodyPr/>
          <a:lstStyle>
            <a:lvl1pPr marL="342900" indent="-74613">
              <a:buNone/>
              <a:defRPr sz="1800"/>
            </a:lvl1pPr>
          </a:lstStyle>
          <a:p>
            <a:pPr lvl="0"/>
            <a:r>
              <a:rPr lang="de-DE" dirty="0" err="1" smtClean="0"/>
              <a:t>text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5720" y="785794"/>
            <a:ext cx="8143932" cy="5214974"/>
          </a:xfrm>
        </p:spPr>
        <p:txBody>
          <a:bodyPr/>
          <a:lstStyle>
            <a:lvl1pPr>
              <a:buFont typeface="Wingdings" pitchFamily="2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err="1" smtClean="0"/>
              <a:t>Textmasterformate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85720" y="142852"/>
            <a:ext cx="82868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Sie</a:t>
            </a:r>
            <a:r>
              <a:rPr lang="en-US" noProof="0" dirty="0" smtClean="0"/>
              <a:t>, um das </a:t>
            </a:r>
            <a:r>
              <a:rPr lang="en-US" noProof="0" dirty="0" err="1" smtClean="0"/>
              <a:t>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zu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3" name="Foliennummernplatzhalter 11"/>
          <p:cNvSpPr>
            <a:spLocks noGrp="1"/>
          </p:cNvSpPr>
          <p:nvPr>
            <p:ph type="sldNum" sz="quarter" idx="4"/>
          </p:nvPr>
        </p:nvSpPr>
        <p:spPr>
          <a:xfrm>
            <a:off x="8786842" y="6492875"/>
            <a:ext cx="3571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4957773-2CA6-4D7C-B923-7C26711C0E6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5720" y="714357"/>
            <a:ext cx="7772400" cy="857256"/>
          </a:xfrm>
        </p:spPr>
        <p:txBody>
          <a:bodyPr anchor="t"/>
          <a:lstStyle>
            <a:lvl1pPr algn="l">
              <a:defRPr sz="2800" b="1" cap="none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4" name="Textplatzhalter 8"/>
          <p:cNvSpPr>
            <a:spLocks noGrp="1"/>
          </p:cNvSpPr>
          <p:nvPr>
            <p:ph type="body" sz="quarter" idx="10" hasCustomPrompt="1"/>
          </p:nvPr>
        </p:nvSpPr>
        <p:spPr>
          <a:xfrm rot="5400000">
            <a:off x="5534999" y="3249001"/>
            <a:ext cx="6858002" cy="360000"/>
          </a:xfrm>
          <a:noFill/>
          <a:ln>
            <a:noFill/>
          </a:ln>
        </p:spPr>
        <p:txBody>
          <a:bodyPr/>
          <a:lstStyle>
            <a:lvl1pPr marL="342900" indent="-74613">
              <a:buNone/>
              <a:defRPr sz="1800"/>
            </a:lvl1pPr>
          </a:lstStyle>
          <a:p>
            <a:pPr lvl="0"/>
            <a:r>
              <a:rPr lang="de-DE" dirty="0" err="1" smtClean="0"/>
              <a:t>text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285750" y="1571625"/>
            <a:ext cx="7786688" cy="4357688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 hasCustomPrompt="1"/>
          </p:nvPr>
        </p:nvSpPr>
        <p:spPr>
          <a:xfrm rot="5400000">
            <a:off x="5963616" y="2820384"/>
            <a:ext cx="6000768" cy="360000"/>
          </a:xfrm>
          <a:noFill/>
          <a:ln>
            <a:noFill/>
          </a:ln>
        </p:spPr>
        <p:txBody>
          <a:bodyPr/>
          <a:lstStyle>
            <a:lvl1pPr marL="342900" indent="-74613">
              <a:buNone/>
              <a:defRPr sz="1800"/>
            </a:lvl1pPr>
          </a:lstStyle>
          <a:p>
            <a:pPr lvl="0"/>
            <a:r>
              <a:rPr lang="de-DE" dirty="0" err="1" smtClean="0"/>
              <a:t>text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5720" y="785794"/>
            <a:ext cx="8143932" cy="5214974"/>
          </a:xfrm>
        </p:spPr>
        <p:txBody>
          <a:bodyPr/>
          <a:lstStyle>
            <a:lvl1pPr>
              <a:buFont typeface="Wingdings" pitchFamily="2" charset="2"/>
              <a:buChar char="§"/>
              <a:defRPr lang="de-DE" sz="2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err="1" smtClean="0"/>
              <a:t>Textmasterformate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dirty="0" err="1" smtClean="0"/>
              <a:t>Vierte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85720" y="142852"/>
            <a:ext cx="82868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Sie</a:t>
            </a:r>
            <a:r>
              <a:rPr lang="en-US" noProof="0" dirty="0" smtClean="0"/>
              <a:t>, um das </a:t>
            </a:r>
            <a:r>
              <a:rPr lang="en-US" noProof="0" dirty="0" err="1" smtClean="0"/>
              <a:t>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zu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13" name="Foliennummernplatzhalter 11"/>
          <p:cNvSpPr>
            <a:spLocks noGrp="1"/>
          </p:cNvSpPr>
          <p:nvPr>
            <p:ph type="sldNum" sz="quarter" idx="4"/>
          </p:nvPr>
        </p:nvSpPr>
        <p:spPr>
          <a:xfrm>
            <a:off x="8786842" y="6492875"/>
            <a:ext cx="3571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4957773-2CA6-4D7C-B923-7C26711C0E6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5" descr="Cover 13en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2937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>
          <a:xfrm>
            <a:off x="444669" y="4996667"/>
            <a:ext cx="8254663" cy="8291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520" y="6042417"/>
            <a:ext cx="3619500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92080" y="6108469"/>
            <a:ext cx="3619500" cy="68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48" y="6042417"/>
            <a:ext cx="2847584" cy="55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07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6890" y="714356"/>
            <a:ext cx="8347076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dirty="0" smtClean="0"/>
          </a:p>
          <a:p>
            <a:pPr lvl="0"/>
            <a:r>
              <a:rPr lang="en-US" dirty="0" err="1" smtClean="0"/>
              <a:t>Klicken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, um die </a:t>
            </a:r>
            <a:r>
              <a:rPr lang="en-US" dirty="0" err="1" smtClean="0"/>
              <a:t>Formate</a:t>
            </a:r>
            <a:r>
              <a:rPr lang="en-US" dirty="0" smtClean="0"/>
              <a:t> des </a:t>
            </a:r>
            <a:r>
              <a:rPr lang="en-US" dirty="0" err="1" smtClean="0"/>
              <a:t>Vorlagentextes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bearbeiten</a:t>
            </a:r>
            <a:endParaRPr lang="en-US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2"/>
            <a:r>
              <a:rPr lang="en-US" dirty="0" err="1" smtClean="0"/>
              <a:t>Dritte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  <a:p>
            <a:pPr lvl="3"/>
            <a:fld id="{6D7D387D-5820-429C-8E40-F6566DDCD3C9}" type="slidenum">
              <a:rPr lang="en-US" smtClean="0"/>
              <a:pPr lvl="3"/>
              <a:t>‹Nr.›</a:t>
            </a:fld>
            <a:endParaRPr lang="en-US" dirty="0" smtClean="0"/>
          </a:p>
          <a:p>
            <a:pPr lvl="4"/>
            <a:r>
              <a:rPr lang="en-US" dirty="0" err="1" smtClean="0"/>
              <a:t>Fünfte</a:t>
            </a:r>
            <a:r>
              <a:rPr lang="en-US" dirty="0" smtClean="0"/>
              <a:t> </a:t>
            </a:r>
            <a:r>
              <a:rPr lang="en-US" dirty="0" err="1" smtClean="0"/>
              <a:t>Ebene</a:t>
            </a:r>
            <a:endParaRPr lang="en-US" dirty="0" smtClean="0"/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242832" y="6200555"/>
            <a:ext cx="418515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200" noProof="0" dirty="0" smtClean="0">
                <a:latin typeface="+mn-lt"/>
              </a:rPr>
              <a:t>Seizing</a:t>
            </a:r>
            <a:r>
              <a:rPr lang="en-US" sz="1200" baseline="0" noProof="0" dirty="0" smtClean="0">
                <a:latin typeface="+mn-lt"/>
              </a:rPr>
              <a:t> Continuous Integration to Improve Software Reuse</a:t>
            </a:r>
            <a:endParaRPr lang="en-US" sz="1200" noProof="0" dirty="0" smtClean="0">
              <a:latin typeface="+mn-lt"/>
            </a:endParaRPr>
          </a:p>
          <a:p>
            <a:r>
              <a:rPr lang="en-US" sz="1000" noProof="0" dirty="0" smtClean="0">
                <a:latin typeface="+mn-lt"/>
              </a:rPr>
              <a:t>Master Thesis</a:t>
            </a:r>
            <a:r>
              <a:rPr lang="en-US" sz="1000" baseline="0" noProof="0" dirty="0" smtClean="0">
                <a:latin typeface="+mn-lt"/>
              </a:rPr>
              <a:t> - </a:t>
            </a:r>
            <a:r>
              <a:rPr lang="en-US" sz="1000" noProof="0" dirty="0" smtClean="0">
                <a:latin typeface="+mn-lt"/>
              </a:rPr>
              <a:t>Chair</a:t>
            </a:r>
            <a:r>
              <a:rPr lang="en-US" sz="1000" baseline="0" noProof="0" dirty="0" smtClean="0">
                <a:latin typeface="+mn-lt"/>
              </a:rPr>
              <a:t> of Software Engineering</a:t>
            </a:r>
            <a:r>
              <a:rPr lang="en-US" sz="1000" noProof="0" dirty="0" smtClean="0">
                <a:latin typeface="+mn-lt"/>
              </a:rPr>
              <a:t/>
            </a:r>
            <a:br>
              <a:rPr lang="en-US" sz="1000" noProof="0" dirty="0" smtClean="0">
                <a:latin typeface="+mn-lt"/>
              </a:rPr>
            </a:br>
            <a:r>
              <a:rPr lang="en-US" sz="1000" noProof="0" dirty="0" smtClean="0">
                <a:latin typeface="+mn-lt"/>
              </a:rPr>
              <a:t>Piero A. Divasto Martínez</a:t>
            </a:r>
            <a:endParaRPr lang="en-US" sz="1000" noProof="0" dirty="0">
              <a:latin typeface="+mn-lt"/>
            </a:endParaRPr>
          </a:p>
        </p:txBody>
      </p:sp>
      <p:sp>
        <p:nvSpPr>
          <p:cNvPr id="93189" name="Line 5"/>
          <p:cNvSpPr>
            <a:spLocks noChangeShapeType="1"/>
          </p:cNvSpPr>
          <p:nvPr/>
        </p:nvSpPr>
        <p:spPr bwMode="auto">
          <a:xfrm>
            <a:off x="285750" y="642918"/>
            <a:ext cx="6478588" cy="0"/>
          </a:xfrm>
          <a:prstGeom prst="line">
            <a:avLst/>
          </a:prstGeom>
          <a:noFill/>
          <a:ln w="6350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85720" y="109518"/>
            <a:ext cx="8286808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Sie</a:t>
            </a:r>
            <a:r>
              <a:rPr lang="en-US" noProof="0" dirty="0" smtClean="0"/>
              <a:t>, um das </a:t>
            </a:r>
            <a:r>
              <a:rPr lang="en-US" noProof="0" dirty="0" err="1" smtClean="0"/>
              <a:t>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zu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279400" y="6086498"/>
            <a:ext cx="8640000" cy="0"/>
          </a:xfrm>
          <a:prstGeom prst="line">
            <a:avLst/>
          </a:prstGeom>
          <a:noFill/>
          <a:ln w="38100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4"/>
          </p:nvPr>
        </p:nvSpPr>
        <p:spPr>
          <a:xfrm rot="5400000">
            <a:off x="8680455" y="6394456"/>
            <a:ext cx="5619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04957773-2CA6-4D7C-B923-7C26711C0E6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platzhalter 8"/>
          <p:cNvSpPr txBox="1">
            <a:spLocks/>
          </p:cNvSpPr>
          <p:nvPr/>
        </p:nvSpPr>
        <p:spPr>
          <a:xfrm rot="5400000">
            <a:off x="5534999" y="3249001"/>
            <a:ext cx="6858002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/>
          <a:lstStyle>
            <a:lvl1pPr marL="342900" indent="-74613">
              <a:buNone/>
              <a:defRPr sz="1800"/>
            </a:lvl1pPr>
          </a:lstStyle>
          <a:p>
            <a:pPr marL="342900" marR="0" lvl="0" indent="-746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  <a:defRPr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908" y="6205675"/>
            <a:ext cx="2499620" cy="4860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753" r:id="rId4"/>
    <p:sldLayoutId id="2147483940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+mn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Verdana" pitchFamily="34" charset="0"/>
          <a:cs typeface="Arial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Verdana" pitchFamily="34" charset="0"/>
          <a:cs typeface="Arial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Verdana" pitchFamily="34" charset="0"/>
          <a:cs typeface="Arial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Verdana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Verdana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Verdana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Verdana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chemeClr val="tx1"/>
          </a:solidFill>
          <a:latin typeface="Verdana" pitchFamily="34" charset="0"/>
          <a:cs typeface="Arial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rgbClr val="336699"/>
        </a:buClr>
        <a:buFont typeface="Wingdings 2" pitchFamily="18" charset="2"/>
        <a:buChar char="¡"/>
        <a:defRPr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ú"/>
        <a:defRPr sz="16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336699"/>
        </a:buClr>
        <a:buChar char="-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336699"/>
        </a:buClr>
        <a:buChar char="-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36699"/>
        </a:buClr>
        <a:buChar char="-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36699"/>
        </a:buClr>
        <a:buChar char="-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36699"/>
        </a:buClr>
        <a:buChar char="-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36699"/>
        </a:buClr>
        <a:buChar char="-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4" Type="http://schemas.openxmlformats.org/officeDocument/2006/relationships/image" Target="../media/image31.tiff"/><Relationship Id="rId5" Type="http://schemas.openxmlformats.org/officeDocument/2006/relationships/image" Target="../media/image32.png"/><Relationship Id="rId6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444669" y="4686435"/>
            <a:ext cx="8254663" cy="1262845"/>
          </a:xfrm>
        </p:spPr>
        <p:txBody>
          <a:bodyPr>
            <a:normAutofit/>
          </a:bodyPr>
          <a:lstStyle/>
          <a:p>
            <a:r>
              <a:rPr lang="en-GB" b="1" dirty="0" smtClean="0"/>
              <a:t>Seizing Continuous Integration to Improve Software Reuse</a:t>
            </a:r>
          </a:p>
          <a:p>
            <a:r>
              <a:rPr lang="en-GB" sz="1600" dirty="0" smtClean="0"/>
              <a:t>Master Thesis – Chair of Software Engineering</a:t>
            </a:r>
          </a:p>
          <a:p>
            <a:r>
              <a:rPr lang="en-GB" sz="1600" dirty="0" smtClean="0"/>
              <a:t>Piero Antonio Divasto Martínez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81684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/>
          <p:cNvSpPr/>
          <p:nvPr/>
        </p:nvSpPr>
        <p:spPr>
          <a:xfrm rot="16200000" flipH="1">
            <a:off x="2964962" y="1971260"/>
            <a:ext cx="808818" cy="789482"/>
          </a:xfrm>
          <a:prstGeom prst="bentArrow">
            <a:avLst>
              <a:gd name="adj1" fmla="val 23974"/>
              <a:gd name="adj2" fmla="val 25827"/>
              <a:gd name="adj3" fmla="val 25000"/>
              <a:gd name="adj4" fmla="val 52416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flipH="1">
            <a:off x="3519802" y="1912067"/>
            <a:ext cx="711281" cy="607948"/>
          </a:xfrm>
          <a:prstGeom prst="bentArrow">
            <a:avLst>
              <a:gd name="adj1" fmla="val 35024"/>
              <a:gd name="adj2" fmla="val 25827"/>
              <a:gd name="adj3" fmla="val 25000"/>
              <a:gd name="adj4" fmla="val 56978"/>
            </a:avLst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29" name="Bent Arrow 28"/>
          <p:cNvSpPr/>
          <p:nvPr/>
        </p:nvSpPr>
        <p:spPr>
          <a:xfrm rot="5400000" flipH="1">
            <a:off x="3666619" y="2372140"/>
            <a:ext cx="633599" cy="628254"/>
          </a:xfrm>
          <a:prstGeom prst="bentArrow">
            <a:avLst>
              <a:gd name="adj1" fmla="val 33229"/>
              <a:gd name="adj2" fmla="val 25827"/>
              <a:gd name="adj3" fmla="val 25000"/>
              <a:gd name="adj4" fmla="val 56963"/>
            </a:avLst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72000" bIns="0" rtlCol="0" anchor="t" anchorCtr="0">
            <a:scene3d>
              <a:camera prst="orthographicFront">
                <a:rot lat="0" lon="0" rev="10799999"/>
              </a:camera>
              <a:lightRig rig="threePt" dir="t"/>
            </a:scene3d>
            <a:sp3d/>
          </a:bodyPr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Simile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Simile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609218" y="2691478"/>
            <a:ext cx="1321875" cy="709846"/>
            <a:chOff x="2053610" y="2221031"/>
            <a:chExt cx="2011398" cy="108012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610" y="2221031"/>
              <a:ext cx="1080120" cy="10801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22" y="2328798"/>
              <a:ext cx="864586" cy="86458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84" name="Group 83"/>
          <p:cNvGrpSpPr/>
          <p:nvPr/>
        </p:nvGrpSpPr>
        <p:grpSpPr>
          <a:xfrm>
            <a:off x="473286" y="2578352"/>
            <a:ext cx="1388644" cy="752149"/>
            <a:chOff x="4211960" y="1326203"/>
            <a:chExt cx="1388644" cy="752149"/>
          </a:xfrm>
        </p:grpSpPr>
        <p:grpSp>
          <p:nvGrpSpPr>
            <p:cNvPr id="12" name="Group 11"/>
            <p:cNvGrpSpPr/>
            <p:nvPr/>
          </p:nvGrpSpPr>
          <p:grpSpPr>
            <a:xfrm>
              <a:off x="4211960" y="1326203"/>
              <a:ext cx="1388644" cy="752149"/>
              <a:chOff x="6103194" y="1401378"/>
              <a:chExt cx="1994156" cy="108012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2764" y="1509145"/>
                <a:ext cx="864586" cy="86458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3194" y="1401378"/>
                <a:ext cx="1080120" cy="108012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4358530" y="1551374"/>
              <a:ext cx="459007" cy="25391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VCS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756392" y="2840475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94" y="3762416"/>
            <a:ext cx="622052" cy="62205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122" y="3761865"/>
            <a:ext cx="622052" cy="62205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84" y="3762416"/>
            <a:ext cx="622052" cy="622052"/>
          </a:xfrm>
          <a:prstGeom prst="rect">
            <a:avLst/>
          </a:prstGeom>
        </p:spPr>
      </p:pic>
      <p:cxnSp>
        <p:nvCxnSpPr>
          <p:cNvPr id="59" name="Elbow Connector 58"/>
          <p:cNvCxnSpPr>
            <a:stCxn id="13" idx="3"/>
            <a:endCxn id="16" idx="1"/>
          </p:cNvCxnSpPr>
          <p:nvPr/>
        </p:nvCxnSpPr>
        <p:spPr>
          <a:xfrm>
            <a:off x="1861930" y="2954426"/>
            <a:ext cx="747288" cy="919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6" idx="2"/>
            <a:endCxn id="57" idx="0"/>
          </p:cNvCxnSpPr>
          <p:nvPr/>
        </p:nvCxnSpPr>
        <p:spPr>
          <a:xfrm rot="5400000">
            <a:off x="2409680" y="3207955"/>
            <a:ext cx="361092" cy="74783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16" idx="2"/>
            <a:endCxn id="56" idx="0"/>
          </p:cNvCxnSpPr>
          <p:nvPr/>
        </p:nvCxnSpPr>
        <p:spPr>
          <a:xfrm rot="5400000">
            <a:off x="2783375" y="3581098"/>
            <a:ext cx="360541" cy="993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6" idx="2"/>
            <a:endCxn id="55" idx="0"/>
          </p:cNvCxnSpPr>
          <p:nvPr/>
        </p:nvCxnSpPr>
        <p:spPr>
          <a:xfrm rot="16200000" flipH="1">
            <a:off x="3138484" y="3226980"/>
            <a:ext cx="361092" cy="709779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57" idx="1"/>
            <a:endCxn id="14" idx="2"/>
          </p:cNvCxnSpPr>
          <p:nvPr/>
        </p:nvCxnSpPr>
        <p:spPr>
          <a:xfrm rot="10800000">
            <a:off x="849362" y="3330502"/>
            <a:ext cx="1055923" cy="742941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56" idx="1"/>
            <a:endCxn id="57" idx="3"/>
          </p:cNvCxnSpPr>
          <p:nvPr/>
        </p:nvCxnSpPr>
        <p:spPr>
          <a:xfrm rot="10800000" flipV="1">
            <a:off x="2527336" y="4072890"/>
            <a:ext cx="124786" cy="55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55" idx="1"/>
            <a:endCxn id="56" idx="3"/>
          </p:cNvCxnSpPr>
          <p:nvPr/>
        </p:nvCxnSpPr>
        <p:spPr>
          <a:xfrm rot="10800000">
            <a:off x="3274174" y="4072892"/>
            <a:ext cx="88720" cy="55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4674079" y="2918708"/>
            <a:ext cx="1224136" cy="54993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 smtClean="0">
                <a:solidFill>
                  <a:schemeClr val="accent5"/>
                </a:solidFill>
              </a:rPr>
              <a:t>Simile</a:t>
            </a:r>
            <a:endParaRPr lang="en-GB" sz="1800" dirty="0" smtClean="0">
              <a:solidFill>
                <a:schemeClr val="accent5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7057834" y="2923559"/>
            <a:ext cx="1224136" cy="549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accent2"/>
                </a:solidFill>
              </a:rPr>
              <a:t>SOCORA</a:t>
            </a:r>
            <a:endParaRPr lang="en-GB" sz="1600" dirty="0" smtClean="0">
              <a:solidFill>
                <a:schemeClr val="accent2"/>
              </a:solidFill>
            </a:endParaRPr>
          </a:p>
        </p:txBody>
      </p:sp>
      <p:cxnSp>
        <p:nvCxnSpPr>
          <p:cNvPr id="120" name="Elbow Connector 119"/>
          <p:cNvCxnSpPr>
            <a:stCxn id="17" idx="3"/>
          </p:cNvCxnSpPr>
          <p:nvPr/>
        </p:nvCxnSpPr>
        <p:spPr>
          <a:xfrm>
            <a:off x="3931093" y="3046402"/>
            <a:ext cx="712915" cy="14727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6006958" y="3120037"/>
            <a:ext cx="941306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6006959" y="3324225"/>
            <a:ext cx="917716" cy="627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/>
          <p:cNvSpPr/>
          <p:nvPr/>
        </p:nvSpPr>
        <p:spPr>
          <a:xfrm>
            <a:off x="7056973" y="1392344"/>
            <a:ext cx="1224136" cy="549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accent2"/>
                </a:solidFill>
              </a:rPr>
              <a:t>MEROBASE</a:t>
            </a:r>
            <a:endParaRPr lang="en-GB" sz="1200" dirty="0" smtClean="0">
              <a:solidFill>
                <a:schemeClr val="accent2"/>
              </a:solidFill>
            </a:endParaRPr>
          </a:p>
        </p:txBody>
      </p:sp>
      <p:cxnSp>
        <p:nvCxnSpPr>
          <p:cNvPr id="142" name="Straight Arrow Connector 141"/>
          <p:cNvCxnSpPr/>
          <p:nvPr/>
        </p:nvCxnSpPr>
        <p:spPr>
          <a:xfrm flipV="1">
            <a:off x="7668344" y="2095904"/>
            <a:ext cx="0" cy="70761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7452320" y="2095905"/>
            <a:ext cx="0" cy="70761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endCxn id="56" idx="2"/>
          </p:cNvCxnSpPr>
          <p:nvPr/>
        </p:nvCxnSpPr>
        <p:spPr>
          <a:xfrm rot="10800000" flipV="1">
            <a:off x="2963148" y="3592841"/>
            <a:ext cx="2382894" cy="791076"/>
          </a:xfrm>
          <a:prstGeom prst="bentConnector4">
            <a:avLst>
              <a:gd name="adj1" fmla="val 243"/>
              <a:gd name="adj2" fmla="val 128897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/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343" y="4332994"/>
            <a:ext cx="484880" cy="48488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89" name="Group 188"/>
          <p:cNvGrpSpPr/>
          <p:nvPr/>
        </p:nvGrpSpPr>
        <p:grpSpPr>
          <a:xfrm>
            <a:off x="891254" y="3620662"/>
            <a:ext cx="877629" cy="367717"/>
            <a:chOff x="891254" y="3620662"/>
            <a:chExt cx="877629" cy="367717"/>
          </a:xfrm>
        </p:grpSpPr>
        <p:sp>
          <p:nvSpPr>
            <p:cNvPr id="155" name="TextBox 154"/>
            <p:cNvSpPr txBox="1"/>
            <p:nvPr/>
          </p:nvSpPr>
          <p:spPr>
            <a:xfrm>
              <a:off x="1189507" y="3644358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CHECK IN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CHANGES</a:t>
              </a:r>
              <a:endPara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endParaRPr>
            </a:p>
          </p:txBody>
        </p: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54" y="3620662"/>
              <a:ext cx="367717" cy="367717"/>
            </a:xfrm>
            <a:prstGeom prst="rect">
              <a:avLst/>
            </a:prstGeom>
          </p:spPr>
        </p:pic>
      </p:grpSp>
      <p:grpSp>
        <p:nvGrpSpPr>
          <p:cNvPr id="190" name="Group 189"/>
          <p:cNvGrpSpPr/>
          <p:nvPr/>
        </p:nvGrpSpPr>
        <p:grpSpPr>
          <a:xfrm>
            <a:off x="1869096" y="2502408"/>
            <a:ext cx="856021" cy="367717"/>
            <a:chOff x="1869096" y="2502408"/>
            <a:chExt cx="856021" cy="367717"/>
          </a:xfrm>
        </p:grpSpPr>
        <p:sp>
          <p:nvSpPr>
            <p:cNvPr id="162" name="TextBox 161"/>
            <p:cNvSpPr txBox="1"/>
            <p:nvPr/>
          </p:nvSpPr>
          <p:spPr>
            <a:xfrm>
              <a:off x="2145741" y="2517621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FETCH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CHANGES</a:t>
              </a:r>
              <a:endPara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endParaRPr>
            </a:p>
          </p:txBody>
        </p:sp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096" y="2502408"/>
              <a:ext cx="367717" cy="367717"/>
            </a:xfrm>
            <a:prstGeom prst="rect">
              <a:avLst/>
            </a:prstGeom>
          </p:spPr>
        </p:pic>
      </p:grpSp>
      <p:grpSp>
        <p:nvGrpSpPr>
          <p:cNvPr id="192" name="Group 191"/>
          <p:cNvGrpSpPr/>
          <p:nvPr/>
        </p:nvGrpSpPr>
        <p:grpSpPr>
          <a:xfrm>
            <a:off x="4353499" y="2420889"/>
            <a:ext cx="1444289" cy="476152"/>
            <a:chOff x="4353499" y="2420889"/>
            <a:chExt cx="1444289" cy="476152"/>
          </a:xfrm>
        </p:grpSpPr>
        <p:sp>
          <p:nvSpPr>
            <p:cNvPr id="168" name="TextBox 167"/>
            <p:cNvSpPr txBox="1"/>
            <p:nvPr/>
          </p:nvSpPr>
          <p:spPr>
            <a:xfrm>
              <a:off x="4694811" y="2420889"/>
              <a:ext cx="1102977" cy="4761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EXTRACT</a:t>
              </a:r>
              <a:r>
                <a:rPr kumimoji="0" lang="en-GB" sz="700" b="1" i="0" u="none" strike="noStrike" kern="0" cap="none" spc="0" normalizeH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 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700" b="1" i="0" u="none" strike="noStrike" kern="0" cap="none" spc="0" normalizeH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INTEFACE-SIGNATURES</a:t>
              </a: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 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&amp; TEST CASES</a:t>
              </a:r>
              <a:endParaRPr kumimoji="0" lang="en-GB" sz="700" b="1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endParaRPr>
            </a:p>
          </p:txBody>
        </p: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499" y="2472758"/>
              <a:ext cx="367717" cy="367717"/>
            </a:xfrm>
            <a:prstGeom prst="rect">
              <a:avLst/>
            </a:prstGeom>
          </p:spPr>
        </p:pic>
      </p:grpSp>
      <p:grpSp>
        <p:nvGrpSpPr>
          <p:cNvPr id="195" name="Group 194"/>
          <p:cNvGrpSpPr/>
          <p:nvPr/>
        </p:nvGrpSpPr>
        <p:grpSpPr>
          <a:xfrm>
            <a:off x="6011336" y="2632667"/>
            <a:ext cx="929511" cy="367717"/>
            <a:chOff x="6011336" y="2632667"/>
            <a:chExt cx="929511" cy="367717"/>
          </a:xfrm>
        </p:grpSpPr>
        <p:sp>
          <p:nvSpPr>
            <p:cNvPr id="171" name="TextBox 170"/>
            <p:cNvSpPr txBox="1"/>
            <p:nvPr/>
          </p:nvSpPr>
          <p:spPr>
            <a:xfrm>
              <a:off x="6308547" y="2692311"/>
              <a:ext cx="632300" cy="1619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SEND DATA</a:t>
              </a:r>
              <a:endParaRPr kumimoji="0" lang="en-GB" sz="700" b="1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endParaRPr>
            </a:p>
          </p:txBody>
        </p: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336" y="2632667"/>
              <a:ext cx="367717" cy="367717"/>
            </a:xfrm>
            <a:prstGeom prst="rect">
              <a:avLst/>
            </a:prstGeom>
          </p:spPr>
        </p:pic>
      </p:grpSp>
      <p:grpSp>
        <p:nvGrpSpPr>
          <p:cNvPr id="197" name="Group 196"/>
          <p:cNvGrpSpPr/>
          <p:nvPr/>
        </p:nvGrpSpPr>
        <p:grpSpPr>
          <a:xfrm>
            <a:off x="7753777" y="2267998"/>
            <a:ext cx="929796" cy="367717"/>
            <a:chOff x="7753777" y="2267998"/>
            <a:chExt cx="929796" cy="367717"/>
          </a:xfrm>
        </p:grpSpPr>
        <p:sp>
          <p:nvSpPr>
            <p:cNvPr id="181" name="TextBox 180"/>
            <p:cNvSpPr txBox="1"/>
            <p:nvPr/>
          </p:nvSpPr>
          <p:spPr>
            <a:xfrm>
              <a:off x="8104197" y="2287006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SEARCH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COMPONENTS</a:t>
              </a:r>
            </a:p>
          </p:txBody>
        </p:sp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3777" y="2267998"/>
              <a:ext cx="367717" cy="367717"/>
            </a:xfrm>
            <a:prstGeom prst="rect">
              <a:avLst/>
            </a:prstGeom>
          </p:spPr>
        </p:pic>
      </p:grpSp>
      <p:grpSp>
        <p:nvGrpSpPr>
          <p:cNvPr id="196" name="Group 195"/>
          <p:cNvGrpSpPr/>
          <p:nvPr/>
        </p:nvGrpSpPr>
        <p:grpSpPr>
          <a:xfrm>
            <a:off x="6421727" y="2149379"/>
            <a:ext cx="929796" cy="367717"/>
            <a:chOff x="6421727" y="2149379"/>
            <a:chExt cx="929796" cy="367717"/>
          </a:xfrm>
        </p:grpSpPr>
        <p:sp>
          <p:nvSpPr>
            <p:cNvPr id="183" name="TextBox 182"/>
            <p:cNvSpPr txBox="1"/>
            <p:nvPr/>
          </p:nvSpPr>
          <p:spPr>
            <a:xfrm>
              <a:off x="6772147" y="2168387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RESULT WITH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COMPONENTS</a:t>
              </a:r>
            </a:p>
          </p:txBody>
        </p:sp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727" y="2149379"/>
              <a:ext cx="367717" cy="367717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5955852" y="3413154"/>
            <a:ext cx="929796" cy="367717"/>
            <a:chOff x="5955852" y="3413154"/>
            <a:chExt cx="929796" cy="367717"/>
          </a:xfrm>
        </p:grpSpPr>
        <p:sp>
          <p:nvSpPr>
            <p:cNvPr id="185" name="TextBox 184"/>
            <p:cNvSpPr txBox="1"/>
            <p:nvPr/>
          </p:nvSpPr>
          <p:spPr>
            <a:xfrm>
              <a:off x="6306272" y="3432162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RANKED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COMPONENTS</a:t>
              </a:r>
            </a:p>
          </p:txBody>
        </p: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852" y="3413154"/>
              <a:ext cx="367717" cy="367717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4138923" y="4847366"/>
            <a:ext cx="929796" cy="367717"/>
            <a:chOff x="4138923" y="4847366"/>
            <a:chExt cx="929796" cy="367717"/>
          </a:xfrm>
        </p:grpSpPr>
        <p:sp>
          <p:nvSpPr>
            <p:cNvPr id="187" name="TextBox 186"/>
            <p:cNvSpPr txBox="1"/>
            <p:nvPr/>
          </p:nvSpPr>
          <p:spPr>
            <a:xfrm>
              <a:off x="4489343" y="4866374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SIMILAR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COMPONENTS</a:t>
              </a:r>
            </a:p>
          </p:txBody>
        </p:sp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23" y="4847366"/>
              <a:ext cx="367717" cy="367717"/>
            </a:xfrm>
            <a:prstGeom prst="rect">
              <a:avLst/>
            </a:prstGeom>
          </p:spPr>
        </p:pic>
      </p:grpSp>
      <p:graphicFrame>
        <p:nvGraphicFramePr>
          <p:cNvPr id="198" name="Table 1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142279"/>
              </p:ext>
            </p:extLst>
          </p:nvPr>
        </p:nvGraphicFramePr>
        <p:xfrm>
          <a:off x="5592545" y="3863523"/>
          <a:ext cx="19366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302"/>
                <a:gridCol w="968302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Interface-Drive</a:t>
                      </a:r>
                      <a:r>
                        <a:rPr lang="en-GB" sz="800" baseline="0" dirty="0" smtClean="0"/>
                        <a:t>n search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Test-Driven search</a:t>
                      </a:r>
                      <a:endParaRPr lang="en-GB" sz="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Lucene score</a:t>
                      </a:r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Leanness default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Throughput</a:t>
                      </a:r>
                      <a:endParaRPr lang="en-GB" sz="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Cohesion LCOM3</a:t>
                      </a:r>
                      <a:endParaRPr lang="en-GB" sz="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 smtClean="0"/>
                        <a:t>Efferent Coupling</a:t>
                      </a:r>
                      <a:endParaRPr lang="en-GB" sz="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71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decel="100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Simile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Simile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196752"/>
            <a:ext cx="8184139" cy="424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3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/>
          <p:cNvSpPr/>
          <p:nvPr/>
        </p:nvSpPr>
        <p:spPr>
          <a:xfrm rot="16200000" flipH="1">
            <a:off x="2554115" y="1594170"/>
            <a:ext cx="808818" cy="789482"/>
          </a:xfrm>
          <a:prstGeom prst="bentArrow">
            <a:avLst>
              <a:gd name="adj1" fmla="val 23974"/>
              <a:gd name="adj2" fmla="val 25827"/>
              <a:gd name="adj3" fmla="val 25000"/>
              <a:gd name="adj4" fmla="val 52416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flipH="1">
            <a:off x="3118190" y="1533042"/>
            <a:ext cx="711281" cy="636730"/>
          </a:xfrm>
          <a:prstGeom prst="bentArrow">
            <a:avLst>
              <a:gd name="adj1" fmla="val 35024"/>
              <a:gd name="adj2" fmla="val 25827"/>
              <a:gd name="adj3" fmla="val 25000"/>
              <a:gd name="adj4" fmla="val 56978"/>
            </a:avLst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29" name="Bent Arrow 28"/>
          <p:cNvSpPr/>
          <p:nvPr/>
        </p:nvSpPr>
        <p:spPr>
          <a:xfrm rot="5400000" flipH="1">
            <a:off x="3248944" y="2077993"/>
            <a:ext cx="633599" cy="628254"/>
          </a:xfrm>
          <a:prstGeom prst="bentArrow">
            <a:avLst>
              <a:gd name="adj1" fmla="val 33229"/>
              <a:gd name="adj2" fmla="val 25827"/>
              <a:gd name="adj3" fmla="val 25000"/>
              <a:gd name="adj4" fmla="val 56963"/>
            </a:avLst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72000" bIns="0" rtlCol="0" anchor="t" anchorCtr="0">
            <a:scene3d>
              <a:camera prst="orthographicFront">
                <a:rot lat="0" lon="0" rev="10799999"/>
              </a:camera>
              <a:lightRig rig="threePt" dir="t"/>
            </a:scene3d>
            <a:sp3d/>
          </a:bodyPr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Simile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Simile - Demo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16" y="3763801"/>
            <a:ext cx="622052" cy="62205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944" y="3763250"/>
            <a:ext cx="622052" cy="62205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106" y="3763801"/>
            <a:ext cx="622052" cy="622052"/>
          </a:xfrm>
          <a:prstGeom prst="rect">
            <a:avLst/>
          </a:prstGeom>
        </p:spPr>
      </p:pic>
      <p:cxnSp>
        <p:nvCxnSpPr>
          <p:cNvPr id="59" name="Elbow Connector 58"/>
          <p:cNvCxnSpPr>
            <a:endCxn id="18" idx="1"/>
          </p:cNvCxnSpPr>
          <p:nvPr/>
        </p:nvCxnSpPr>
        <p:spPr>
          <a:xfrm>
            <a:off x="1209015" y="2638056"/>
            <a:ext cx="1170711" cy="27508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6" idx="2"/>
            <a:endCxn id="57" idx="0"/>
          </p:cNvCxnSpPr>
          <p:nvPr/>
        </p:nvCxnSpPr>
        <p:spPr>
          <a:xfrm rot="5400000">
            <a:off x="2302502" y="3209340"/>
            <a:ext cx="361092" cy="74783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16" idx="2"/>
            <a:endCxn id="56" idx="0"/>
          </p:cNvCxnSpPr>
          <p:nvPr/>
        </p:nvCxnSpPr>
        <p:spPr>
          <a:xfrm rot="5400000">
            <a:off x="2676197" y="3582483"/>
            <a:ext cx="360541" cy="993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6" idx="2"/>
            <a:endCxn id="55" idx="0"/>
          </p:cNvCxnSpPr>
          <p:nvPr/>
        </p:nvCxnSpPr>
        <p:spPr>
          <a:xfrm rot="16200000" flipH="1">
            <a:off x="3031306" y="3228365"/>
            <a:ext cx="361092" cy="709779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57" idx="1"/>
            <a:endCxn id="14" idx="2"/>
          </p:cNvCxnSpPr>
          <p:nvPr/>
        </p:nvCxnSpPr>
        <p:spPr>
          <a:xfrm rot="10800000">
            <a:off x="742184" y="3331887"/>
            <a:ext cx="1055923" cy="742941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56" idx="1"/>
            <a:endCxn id="57" idx="3"/>
          </p:cNvCxnSpPr>
          <p:nvPr/>
        </p:nvCxnSpPr>
        <p:spPr>
          <a:xfrm rot="10800000" flipV="1">
            <a:off x="2420158" y="4074275"/>
            <a:ext cx="124786" cy="55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55" idx="1"/>
            <a:endCxn id="56" idx="3"/>
          </p:cNvCxnSpPr>
          <p:nvPr/>
        </p:nvCxnSpPr>
        <p:spPr>
          <a:xfrm rot="10800000">
            <a:off x="3166996" y="4074277"/>
            <a:ext cx="88720" cy="55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/>
          <p:cNvSpPr/>
          <p:nvPr/>
        </p:nvSpPr>
        <p:spPr>
          <a:xfrm>
            <a:off x="4566901" y="2920093"/>
            <a:ext cx="1224136" cy="549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 smtClean="0">
                <a:solidFill>
                  <a:schemeClr val="accent2"/>
                </a:solidFill>
              </a:rPr>
              <a:t>Simile</a:t>
            </a:r>
            <a:endParaRPr lang="en-GB" sz="1800" dirty="0" smtClean="0">
              <a:solidFill>
                <a:schemeClr val="accent2"/>
              </a:solidFill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6950656" y="2924944"/>
            <a:ext cx="1224136" cy="549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chemeClr val="accent2"/>
                </a:solidFill>
              </a:rPr>
              <a:t>SOCORA</a:t>
            </a:r>
            <a:endParaRPr lang="en-GB" sz="1600" dirty="0" smtClean="0">
              <a:solidFill>
                <a:schemeClr val="accent2"/>
              </a:solidFill>
            </a:endParaRPr>
          </a:p>
        </p:txBody>
      </p:sp>
      <p:cxnSp>
        <p:nvCxnSpPr>
          <p:cNvPr id="120" name="Elbow Connector 119"/>
          <p:cNvCxnSpPr/>
          <p:nvPr/>
        </p:nvCxnSpPr>
        <p:spPr>
          <a:xfrm>
            <a:off x="3852801" y="2995761"/>
            <a:ext cx="684029" cy="199297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899780" y="3121422"/>
            <a:ext cx="941306" cy="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5899781" y="3325610"/>
            <a:ext cx="917716" cy="627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ounded Rectangle 137"/>
          <p:cNvSpPr/>
          <p:nvPr/>
        </p:nvSpPr>
        <p:spPr>
          <a:xfrm>
            <a:off x="6949795" y="1393729"/>
            <a:ext cx="1224136" cy="54993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>
                <a:solidFill>
                  <a:schemeClr val="accent2"/>
                </a:solidFill>
              </a:rPr>
              <a:t>MEROBASE</a:t>
            </a:r>
            <a:endParaRPr lang="en-GB" sz="1200" dirty="0" smtClean="0">
              <a:solidFill>
                <a:schemeClr val="accent2"/>
              </a:solidFill>
            </a:endParaRPr>
          </a:p>
        </p:txBody>
      </p:sp>
      <p:cxnSp>
        <p:nvCxnSpPr>
          <p:cNvPr id="142" name="Straight Arrow Connector 141"/>
          <p:cNvCxnSpPr/>
          <p:nvPr/>
        </p:nvCxnSpPr>
        <p:spPr>
          <a:xfrm flipV="1">
            <a:off x="7561166" y="2097289"/>
            <a:ext cx="0" cy="70761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7345142" y="2097290"/>
            <a:ext cx="0" cy="707619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Elbow Connector 144"/>
          <p:cNvCxnSpPr>
            <a:endCxn id="56" idx="2"/>
          </p:cNvCxnSpPr>
          <p:nvPr/>
        </p:nvCxnSpPr>
        <p:spPr>
          <a:xfrm rot="10800000" flipV="1">
            <a:off x="2855970" y="3594226"/>
            <a:ext cx="2382894" cy="791076"/>
          </a:xfrm>
          <a:prstGeom prst="bentConnector4">
            <a:avLst>
              <a:gd name="adj1" fmla="val 243"/>
              <a:gd name="adj2" fmla="val 128897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65" y="4334379"/>
            <a:ext cx="484880" cy="484880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89" name="Group 188"/>
          <p:cNvGrpSpPr/>
          <p:nvPr/>
        </p:nvGrpSpPr>
        <p:grpSpPr>
          <a:xfrm>
            <a:off x="784076" y="3622047"/>
            <a:ext cx="877629" cy="367717"/>
            <a:chOff x="891254" y="3620662"/>
            <a:chExt cx="877629" cy="367717"/>
          </a:xfrm>
        </p:grpSpPr>
        <p:sp>
          <p:nvSpPr>
            <p:cNvPr id="155" name="TextBox 154"/>
            <p:cNvSpPr txBox="1"/>
            <p:nvPr/>
          </p:nvSpPr>
          <p:spPr>
            <a:xfrm>
              <a:off x="1189507" y="3644358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CHECK IN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CHANGES</a:t>
              </a:r>
              <a:endPara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endParaRPr>
            </a:p>
          </p:txBody>
        </p:sp>
        <p:pic>
          <p:nvPicPr>
            <p:cNvPr id="175" name="Picture 17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54" y="3620662"/>
              <a:ext cx="367717" cy="367717"/>
            </a:xfrm>
            <a:prstGeom prst="rect">
              <a:avLst/>
            </a:prstGeom>
          </p:spPr>
        </p:pic>
      </p:grpSp>
      <p:grpSp>
        <p:nvGrpSpPr>
          <p:cNvPr id="190" name="Group 189"/>
          <p:cNvGrpSpPr/>
          <p:nvPr/>
        </p:nvGrpSpPr>
        <p:grpSpPr>
          <a:xfrm>
            <a:off x="1289070" y="2140479"/>
            <a:ext cx="856021" cy="367717"/>
            <a:chOff x="1869096" y="2502408"/>
            <a:chExt cx="856021" cy="367717"/>
          </a:xfrm>
        </p:grpSpPr>
        <p:sp>
          <p:nvSpPr>
            <p:cNvPr id="162" name="TextBox 161"/>
            <p:cNvSpPr txBox="1"/>
            <p:nvPr/>
          </p:nvSpPr>
          <p:spPr>
            <a:xfrm>
              <a:off x="2145741" y="2517621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FETCH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CHANGES</a:t>
              </a:r>
              <a:endParaRPr kumimoji="0" lang="en-GB" sz="7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endParaRPr>
            </a:p>
          </p:txBody>
        </p:sp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9096" y="2502408"/>
              <a:ext cx="367717" cy="367717"/>
            </a:xfrm>
            <a:prstGeom prst="rect">
              <a:avLst/>
            </a:prstGeom>
          </p:spPr>
        </p:pic>
      </p:grpSp>
      <p:grpSp>
        <p:nvGrpSpPr>
          <p:cNvPr id="192" name="Group 191"/>
          <p:cNvGrpSpPr/>
          <p:nvPr/>
        </p:nvGrpSpPr>
        <p:grpSpPr>
          <a:xfrm>
            <a:off x="3784886" y="2420293"/>
            <a:ext cx="1444289" cy="476152"/>
            <a:chOff x="4353499" y="2420889"/>
            <a:chExt cx="1444289" cy="476152"/>
          </a:xfrm>
        </p:grpSpPr>
        <p:sp>
          <p:nvSpPr>
            <p:cNvPr id="168" name="TextBox 167"/>
            <p:cNvSpPr txBox="1"/>
            <p:nvPr/>
          </p:nvSpPr>
          <p:spPr>
            <a:xfrm>
              <a:off x="4694811" y="2420889"/>
              <a:ext cx="1102977" cy="4761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7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EXTRACT</a:t>
              </a:r>
              <a:r>
                <a:rPr kumimoji="0" lang="en-GB" sz="700" b="1" i="0" u="none" strike="noStrike" kern="0" cap="none" spc="0" normalizeH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 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700" b="1" i="0" u="none" strike="noStrike" kern="0" cap="none" spc="0" normalizeH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</a:rPr>
                <a:t>INTEFACE-SIGNATURES</a:t>
              </a: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 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&amp; TEST CASES</a:t>
              </a:r>
              <a:endParaRPr kumimoji="0" lang="en-GB" sz="700" b="1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endParaRPr>
            </a:p>
          </p:txBody>
        </p: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3499" y="2472758"/>
              <a:ext cx="367717" cy="367717"/>
            </a:xfrm>
            <a:prstGeom prst="rect">
              <a:avLst/>
            </a:prstGeom>
          </p:spPr>
        </p:pic>
      </p:grpSp>
      <p:grpSp>
        <p:nvGrpSpPr>
          <p:cNvPr id="195" name="Group 194"/>
          <p:cNvGrpSpPr/>
          <p:nvPr/>
        </p:nvGrpSpPr>
        <p:grpSpPr>
          <a:xfrm>
            <a:off x="5904158" y="2634052"/>
            <a:ext cx="929511" cy="367717"/>
            <a:chOff x="6011336" y="2632667"/>
            <a:chExt cx="929511" cy="367717"/>
          </a:xfrm>
        </p:grpSpPr>
        <p:sp>
          <p:nvSpPr>
            <p:cNvPr id="171" name="TextBox 170"/>
            <p:cNvSpPr txBox="1"/>
            <p:nvPr/>
          </p:nvSpPr>
          <p:spPr>
            <a:xfrm>
              <a:off x="6308547" y="2692311"/>
              <a:ext cx="632300" cy="16191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SEND DATA</a:t>
              </a:r>
              <a:endParaRPr kumimoji="0" lang="en-GB" sz="700" b="1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endParaRPr>
            </a:p>
          </p:txBody>
        </p:sp>
        <p:pic>
          <p:nvPicPr>
            <p:cNvPr id="179" name="Picture 1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1336" y="2632667"/>
              <a:ext cx="367717" cy="367717"/>
            </a:xfrm>
            <a:prstGeom prst="rect">
              <a:avLst/>
            </a:prstGeom>
          </p:spPr>
        </p:pic>
      </p:grpSp>
      <p:grpSp>
        <p:nvGrpSpPr>
          <p:cNvPr id="197" name="Group 196"/>
          <p:cNvGrpSpPr/>
          <p:nvPr/>
        </p:nvGrpSpPr>
        <p:grpSpPr>
          <a:xfrm>
            <a:off x="7646599" y="2269383"/>
            <a:ext cx="929796" cy="367717"/>
            <a:chOff x="7753777" y="2267998"/>
            <a:chExt cx="929796" cy="367717"/>
          </a:xfrm>
        </p:grpSpPr>
        <p:sp>
          <p:nvSpPr>
            <p:cNvPr id="181" name="TextBox 180"/>
            <p:cNvSpPr txBox="1"/>
            <p:nvPr/>
          </p:nvSpPr>
          <p:spPr>
            <a:xfrm>
              <a:off x="8104197" y="2287006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SEARCH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COMPONENTS</a:t>
              </a:r>
            </a:p>
          </p:txBody>
        </p:sp>
        <p:pic>
          <p:nvPicPr>
            <p:cNvPr id="182" name="Picture 18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3777" y="2267998"/>
              <a:ext cx="367717" cy="367717"/>
            </a:xfrm>
            <a:prstGeom prst="rect">
              <a:avLst/>
            </a:prstGeom>
          </p:spPr>
        </p:pic>
      </p:grpSp>
      <p:grpSp>
        <p:nvGrpSpPr>
          <p:cNvPr id="196" name="Group 195"/>
          <p:cNvGrpSpPr/>
          <p:nvPr/>
        </p:nvGrpSpPr>
        <p:grpSpPr>
          <a:xfrm>
            <a:off x="6314549" y="2150764"/>
            <a:ext cx="929796" cy="367717"/>
            <a:chOff x="6421727" y="2149379"/>
            <a:chExt cx="929796" cy="367717"/>
          </a:xfrm>
        </p:grpSpPr>
        <p:sp>
          <p:nvSpPr>
            <p:cNvPr id="183" name="TextBox 182"/>
            <p:cNvSpPr txBox="1"/>
            <p:nvPr/>
          </p:nvSpPr>
          <p:spPr>
            <a:xfrm>
              <a:off x="6772147" y="2168387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RESULT WITH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COMPONENTS</a:t>
              </a:r>
            </a:p>
          </p:txBody>
        </p:sp>
        <p:pic>
          <p:nvPicPr>
            <p:cNvPr id="184" name="Picture 18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727" y="2149379"/>
              <a:ext cx="367717" cy="367717"/>
            </a:xfrm>
            <a:prstGeom prst="rect">
              <a:avLst/>
            </a:prstGeom>
          </p:spPr>
        </p:pic>
      </p:grpSp>
      <p:grpSp>
        <p:nvGrpSpPr>
          <p:cNvPr id="194" name="Group 193"/>
          <p:cNvGrpSpPr/>
          <p:nvPr/>
        </p:nvGrpSpPr>
        <p:grpSpPr>
          <a:xfrm>
            <a:off x="5848674" y="3414539"/>
            <a:ext cx="929796" cy="367717"/>
            <a:chOff x="5955852" y="3413154"/>
            <a:chExt cx="929796" cy="367717"/>
          </a:xfrm>
        </p:grpSpPr>
        <p:sp>
          <p:nvSpPr>
            <p:cNvPr id="185" name="TextBox 184"/>
            <p:cNvSpPr txBox="1"/>
            <p:nvPr/>
          </p:nvSpPr>
          <p:spPr>
            <a:xfrm>
              <a:off x="6306272" y="3432162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RANKED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COMPONENTS</a:t>
              </a:r>
            </a:p>
          </p:txBody>
        </p:sp>
        <p:pic>
          <p:nvPicPr>
            <p:cNvPr id="186" name="Picture 18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852" y="3413154"/>
              <a:ext cx="367717" cy="367717"/>
            </a:xfrm>
            <a:prstGeom prst="rect">
              <a:avLst/>
            </a:prstGeom>
          </p:spPr>
        </p:pic>
      </p:grpSp>
      <p:grpSp>
        <p:nvGrpSpPr>
          <p:cNvPr id="193" name="Group 192"/>
          <p:cNvGrpSpPr/>
          <p:nvPr/>
        </p:nvGrpSpPr>
        <p:grpSpPr>
          <a:xfrm>
            <a:off x="4126198" y="4941596"/>
            <a:ext cx="929796" cy="367717"/>
            <a:chOff x="4138923" y="4847366"/>
            <a:chExt cx="929796" cy="367717"/>
          </a:xfrm>
        </p:grpSpPr>
        <p:sp>
          <p:nvSpPr>
            <p:cNvPr id="187" name="TextBox 186"/>
            <p:cNvSpPr txBox="1"/>
            <p:nvPr/>
          </p:nvSpPr>
          <p:spPr>
            <a:xfrm>
              <a:off x="4489343" y="4866374"/>
              <a:ext cx="579376" cy="3297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no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SIMILAR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700" b="1" kern="0" dirty="0" smtClean="0">
                  <a:solidFill>
                    <a:schemeClr val="accent2"/>
                  </a:solidFill>
                  <a:latin typeface="+mn-lt"/>
                </a:rPr>
                <a:t>COMPONENTS</a:t>
              </a:r>
            </a:p>
          </p:txBody>
        </p:sp>
        <p:pic>
          <p:nvPicPr>
            <p:cNvPr id="188" name="Picture 18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8923" y="4847366"/>
              <a:ext cx="367717" cy="367717"/>
            </a:xfrm>
            <a:prstGeom prst="rect">
              <a:avLst/>
            </a:prstGeom>
          </p:spPr>
        </p:pic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14" y="2334033"/>
            <a:ext cx="600038" cy="60003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726" y="2448011"/>
            <a:ext cx="964626" cy="9302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67" y="2962515"/>
            <a:ext cx="317813" cy="3178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08" y="2747945"/>
            <a:ext cx="447113" cy="4471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124944" y="3165608"/>
            <a:ext cx="902811" cy="363176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Simile</a:t>
            </a:r>
            <a:r>
              <a:rPr kumimoji="0" lang="en-GB" sz="800" b="1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 </a:t>
            </a:r>
            <a:r>
              <a:rPr lang="en-GB" sz="800" b="1" kern="0" dirty="0" smtClean="0">
                <a:solidFill>
                  <a:schemeClr val="accent2"/>
                </a:solidFill>
                <a:latin typeface="+mn-lt"/>
              </a:rPr>
              <a:t>Jenkins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Plugin</a:t>
            </a:r>
            <a:endParaRPr kumimoji="0" lang="en-GB" sz="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095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Discussion &amp; 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 Simile beneficial?</a:t>
            </a:r>
          </a:p>
          <a:p>
            <a:r>
              <a:rPr lang="en-GB" dirty="0" smtClean="0"/>
              <a:t>Pros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Unobtrusive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Leverages TDD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High precision of candidate components </a:t>
            </a:r>
            <a:r>
              <a:rPr lang="mr-IN" dirty="0" smtClean="0"/>
              <a:t>–</a:t>
            </a:r>
            <a:r>
              <a:rPr lang="en-GB" dirty="0" smtClean="0"/>
              <a:t> </a:t>
            </a:r>
            <a:r>
              <a:rPr lang="en-GB" dirty="0" err="1" smtClean="0"/>
              <a:t>Merobase</a:t>
            </a:r>
            <a:endParaRPr lang="en-GB" dirty="0" smtClean="0"/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Ranked candidate components </a:t>
            </a:r>
            <a:r>
              <a:rPr lang="mr-IN" dirty="0" smtClean="0"/>
              <a:t>–</a:t>
            </a:r>
            <a:r>
              <a:rPr lang="en-GB" dirty="0" smtClean="0"/>
              <a:t> SOCORA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High adoption rates of CI/CD</a:t>
            </a:r>
          </a:p>
          <a:p>
            <a:r>
              <a:rPr lang="en-GB" dirty="0" smtClean="0"/>
              <a:t>Cons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What if the team does not use TDD?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Test-Driven search is a high-weight task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Bad quality of candidate documentation</a:t>
            </a:r>
          </a:p>
          <a:p>
            <a:pPr lvl="1"/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 &amp; Future Work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4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Discussion &amp; Future 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Support other programming languages</a:t>
            </a:r>
          </a:p>
          <a:p>
            <a:pPr lvl="1">
              <a:buFont typeface=".AppleSystemUIFont" charset="-120"/>
              <a:buChar char="-"/>
            </a:pPr>
            <a:r>
              <a:rPr lang="en-GB" dirty="0" err="1" smtClean="0"/>
              <a:t>Javascript</a:t>
            </a:r>
            <a:r>
              <a:rPr lang="en-GB" dirty="0" smtClean="0"/>
              <a:t>, Scala, </a:t>
            </a:r>
            <a:r>
              <a:rPr lang="en-GB" dirty="0" err="1" smtClean="0"/>
              <a:t>etc</a:t>
            </a:r>
            <a:r>
              <a:rPr lang="en-GB" dirty="0" smtClean="0"/>
              <a:t>…</a:t>
            </a:r>
          </a:p>
          <a:p>
            <a:r>
              <a:rPr lang="en-GB" dirty="0" smtClean="0"/>
              <a:t>Support other CI servers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Travis CI, </a:t>
            </a:r>
            <a:r>
              <a:rPr lang="en-GB" dirty="0" err="1" smtClean="0"/>
              <a:t>Teamcity</a:t>
            </a:r>
            <a:r>
              <a:rPr lang="en-GB" dirty="0" smtClean="0"/>
              <a:t>, </a:t>
            </a:r>
            <a:r>
              <a:rPr lang="en-GB" dirty="0" err="1" smtClean="0"/>
              <a:t>etc</a:t>
            </a:r>
            <a:r>
              <a:rPr lang="mr-IN" dirty="0" smtClean="0"/>
              <a:t>…</a:t>
            </a:r>
            <a:endParaRPr lang="es-ES" dirty="0" smtClean="0"/>
          </a:p>
          <a:p>
            <a:r>
              <a:rPr lang="es-ES" dirty="0" err="1" smtClean="0"/>
              <a:t>Support</a:t>
            </a:r>
            <a:r>
              <a:rPr lang="es-ES" dirty="0" smtClean="0"/>
              <a:t> </a:t>
            </a:r>
            <a:r>
              <a:rPr lang="es-ES" dirty="0" err="1" smtClean="0"/>
              <a:t>other</a:t>
            </a:r>
            <a:r>
              <a:rPr lang="es-ES" dirty="0" smtClean="0"/>
              <a:t> VCS</a:t>
            </a:r>
          </a:p>
          <a:p>
            <a:pPr lvl="1">
              <a:buFont typeface=".AppleSystemUIFont" charset="-120"/>
              <a:buChar char="-"/>
            </a:pPr>
            <a:r>
              <a:rPr lang="es-ES" dirty="0" smtClean="0"/>
              <a:t>SVN, Mercurial, </a:t>
            </a:r>
            <a:r>
              <a:rPr lang="es-ES" dirty="0" err="1" smtClean="0"/>
              <a:t>etc</a:t>
            </a:r>
            <a:r>
              <a:rPr lang="mr-IN" dirty="0" smtClean="0"/>
              <a:t>…</a:t>
            </a:r>
            <a:endParaRPr lang="es-ES" dirty="0" smtClean="0"/>
          </a:p>
          <a:p>
            <a:r>
              <a:rPr lang="en-GB" dirty="0" smtClean="0"/>
              <a:t>Improvements in Test-Driven search</a:t>
            </a:r>
          </a:p>
          <a:p>
            <a:r>
              <a:rPr lang="en-GB" dirty="0" smtClean="0"/>
              <a:t>Further testing </a:t>
            </a:r>
          </a:p>
          <a:p>
            <a:r>
              <a:rPr lang="en-GB" dirty="0" smtClean="0"/>
              <a:t>Allow user to select non-functional requirements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Discussion &amp; Future Work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Novel approach that improves the chances of reusing software.</a:t>
            </a:r>
          </a:p>
          <a:p>
            <a:r>
              <a:rPr lang="en-GB" dirty="0" smtClean="0"/>
              <a:t>It extracts interface-signatures and test cases to retrieve similar components.</a:t>
            </a:r>
          </a:p>
          <a:p>
            <a:r>
              <a:rPr lang="en-GB" dirty="0" smtClean="0"/>
              <a:t>Benefits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Reduction of cost of development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Reduction of time of development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It does not require reuse-awareness of developers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Unobtrusive</a:t>
            </a:r>
          </a:p>
          <a:p>
            <a:r>
              <a:rPr lang="en-GB" dirty="0" smtClean="0"/>
              <a:t>It needs further testing and improvements.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23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255614" y="6021288"/>
            <a:ext cx="4824536" cy="738085"/>
          </a:xfrm>
        </p:spPr>
        <p:txBody>
          <a:bodyPr>
            <a:normAutofit/>
          </a:bodyPr>
          <a:lstStyle/>
          <a:p>
            <a:r>
              <a:rPr lang="en-GB" sz="1200" b="1" dirty="0" smtClean="0"/>
              <a:t>Seizing Continuous Integration to Improve Software Reuse</a:t>
            </a:r>
          </a:p>
          <a:p>
            <a:r>
              <a:rPr lang="en-GB" sz="900" dirty="0" smtClean="0"/>
              <a:t>Master Thesis – Chair of Software Engineering</a:t>
            </a:r>
          </a:p>
          <a:p>
            <a:r>
              <a:rPr lang="en-GB" sz="900" dirty="0" smtClean="0"/>
              <a:t>Piero Antonio Divasto Martínez</a:t>
            </a:r>
            <a:endParaRPr lang="en-GB" sz="900" dirty="0"/>
          </a:p>
        </p:txBody>
      </p:sp>
      <p:sp>
        <p:nvSpPr>
          <p:cNvPr id="3" name="TextBox 2"/>
          <p:cNvSpPr txBox="1"/>
          <p:nvPr/>
        </p:nvSpPr>
        <p:spPr>
          <a:xfrm>
            <a:off x="255614" y="4725144"/>
            <a:ext cx="4176464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Questions?</a:t>
            </a: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77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Simile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Simile Jenkins Plugin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Deploy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Technology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340768"/>
            <a:ext cx="2088232" cy="67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196752"/>
            <a:ext cx="1746091" cy="916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173" y="1409648"/>
            <a:ext cx="2857500" cy="5409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3608" y="2492896"/>
            <a:ext cx="1351652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JavaParser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03848" y="2475272"/>
            <a:ext cx="1313180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CUID-Java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66677" y="2473206"/>
            <a:ext cx="864339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Guava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26" y="3417714"/>
            <a:ext cx="1746091" cy="9166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769" y="4877426"/>
            <a:ext cx="1475656" cy="98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3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600" b="1" dirty="0" err="1">
                <a:solidFill>
                  <a:srgbClr val="000080"/>
                </a:solidFill>
              </a:rPr>
              <a:t>public</a:t>
            </a:r>
            <a:r>
              <a:rPr lang="de-DE" sz="1600" b="1" dirty="0">
                <a:solidFill>
                  <a:srgbClr val="000080"/>
                </a:solidFill>
              </a:rPr>
              <a:t> </a:t>
            </a:r>
            <a:r>
              <a:rPr lang="de-DE" sz="1600" b="1" dirty="0" err="1">
                <a:solidFill>
                  <a:srgbClr val="000080"/>
                </a:solidFill>
              </a:rPr>
              <a:t>class</a:t>
            </a:r>
            <a:r>
              <a:rPr lang="de-DE" sz="1600" b="1" dirty="0">
                <a:solidFill>
                  <a:srgbClr val="000080"/>
                </a:solidFill>
              </a:rPr>
              <a:t> </a:t>
            </a:r>
            <a:r>
              <a:rPr lang="de-DE" sz="1600" dirty="0"/>
              <a:t>Base64 </a:t>
            </a:r>
            <a:r>
              <a:rPr lang="de-DE" sz="1600" dirty="0" smtClean="0"/>
              <a:t>{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    </a:t>
            </a:r>
            <a:r>
              <a:rPr lang="de-DE" sz="1600" b="1" dirty="0" err="1">
                <a:solidFill>
                  <a:srgbClr val="000080"/>
                </a:solidFill>
              </a:rPr>
              <a:t>public</a:t>
            </a:r>
            <a:r>
              <a:rPr lang="de-DE" sz="1600" b="1" dirty="0">
                <a:solidFill>
                  <a:srgbClr val="000080"/>
                </a:solidFill>
              </a:rPr>
              <a:t> </a:t>
            </a:r>
            <a:r>
              <a:rPr lang="de-DE" sz="1600" b="1" dirty="0" err="1">
                <a:solidFill>
                  <a:srgbClr val="000080"/>
                </a:solidFill>
              </a:rPr>
              <a:t>char</a:t>
            </a:r>
            <a:r>
              <a:rPr lang="de-DE" sz="1600" dirty="0"/>
              <a:t>[] </a:t>
            </a:r>
            <a:r>
              <a:rPr lang="de-DE" sz="1600" dirty="0" err="1"/>
              <a:t>encode</a:t>
            </a:r>
            <a:r>
              <a:rPr lang="de-DE" sz="1600" dirty="0"/>
              <a:t>(</a:t>
            </a:r>
            <a:r>
              <a:rPr lang="de-DE" sz="1600" b="1" dirty="0" err="1">
                <a:solidFill>
                  <a:srgbClr val="000080"/>
                </a:solidFill>
              </a:rPr>
              <a:t>byte</a:t>
            </a:r>
            <a:r>
              <a:rPr lang="de-DE" sz="1600" dirty="0"/>
              <a:t>[] </a:t>
            </a:r>
            <a:r>
              <a:rPr lang="de-DE" sz="1600" dirty="0" err="1"/>
              <a:t>decoded</a:t>
            </a:r>
            <a:r>
              <a:rPr lang="de-DE" sz="1600" dirty="0"/>
              <a:t>) </a:t>
            </a:r>
            <a:r>
              <a:rPr lang="de-DE" sz="1600" dirty="0" smtClean="0"/>
              <a:t>{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        </a:t>
            </a:r>
            <a:r>
              <a:rPr lang="de-DE" sz="1600" b="1" dirty="0" smtClean="0">
                <a:solidFill>
                  <a:srgbClr val="000080"/>
                </a:solidFill>
              </a:rPr>
              <a:t>// ---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    }</a:t>
            </a:r>
            <a:br>
              <a:rPr lang="de-DE" sz="1600" dirty="0"/>
            </a:b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    </a:t>
            </a:r>
            <a:r>
              <a:rPr lang="de-DE" sz="1600" b="1" dirty="0" err="1">
                <a:solidFill>
                  <a:srgbClr val="000080"/>
                </a:solidFill>
              </a:rPr>
              <a:t>public</a:t>
            </a:r>
            <a:r>
              <a:rPr lang="de-DE" sz="1600" b="1" dirty="0">
                <a:solidFill>
                  <a:srgbClr val="000080"/>
                </a:solidFill>
              </a:rPr>
              <a:t> </a:t>
            </a:r>
            <a:r>
              <a:rPr lang="de-DE" sz="1600" b="1" dirty="0" err="1">
                <a:solidFill>
                  <a:srgbClr val="000080"/>
                </a:solidFill>
              </a:rPr>
              <a:t>byte</a:t>
            </a:r>
            <a:r>
              <a:rPr lang="de-DE" sz="1600" dirty="0"/>
              <a:t>[] </a:t>
            </a:r>
            <a:r>
              <a:rPr lang="de-DE" sz="1600" dirty="0" err="1"/>
              <a:t>decode</a:t>
            </a:r>
            <a:r>
              <a:rPr lang="de-DE" sz="1600" dirty="0"/>
              <a:t>(</a:t>
            </a:r>
            <a:r>
              <a:rPr lang="de-DE" sz="1600" b="1" dirty="0" err="1">
                <a:solidFill>
                  <a:srgbClr val="000080"/>
                </a:solidFill>
              </a:rPr>
              <a:t>char</a:t>
            </a:r>
            <a:r>
              <a:rPr lang="de-DE" sz="1600" dirty="0"/>
              <a:t>[] </a:t>
            </a:r>
            <a:r>
              <a:rPr lang="de-DE" sz="1600" dirty="0" err="1"/>
              <a:t>encoded</a:t>
            </a:r>
            <a:r>
              <a:rPr lang="de-DE" sz="1600" dirty="0"/>
              <a:t>) </a:t>
            </a:r>
            <a:r>
              <a:rPr lang="de-DE" sz="1600" dirty="0" smtClean="0"/>
              <a:t>{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        </a:t>
            </a:r>
            <a:r>
              <a:rPr lang="de-DE" sz="1600" b="1" dirty="0" smtClean="0">
                <a:solidFill>
                  <a:srgbClr val="000080"/>
                </a:solidFill>
              </a:rPr>
              <a:t>// ---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/>
              <a:t>    </a:t>
            </a:r>
            <a:r>
              <a:rPr lang="de-DE" sz="1600" dirty="0" smtClean="0"/>
              <a:t>}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smtClean="0"/>
              <a:t>}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Base64.java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2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ClrTx/>
              <a:buNone/>
            </a:pPr>
            <a:r>
              <a:rPr lang="de-DE" sz="1100" b="1" dirty="0" err="1">
                <a:solidFill>
                  <a:srgbClr val="000080"/>
                </a:solidFill>
              </a:rPr>
              <a:t>public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b="1" dirty="0" err="1">
                <a:solidFill>
                  <a:srgbClr val="000080"/>
                </a:solidFill>
              </a:rPr>
              <a:t>class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dirty="0"/>
              <a:t>Base64Test {</a:t>
            </a:r>
            <a:br>
              <a:rPr lang="de-DE" sz="1100" dirty="0"/>
            </a:br>
            <a:r>
              <a:rPr lang="de-DE" sz="1100" dirty="0"/>
              <a:t/>
            </a:r>
            <a:br>
              <a:rPr lang="de-DE" sz="1100" dirty="0"/>
            </a:br>
            <a:r>
              <a:rPr lang="de-DE" sz="1100" dirty="0"/>
              <a:t>    </a:t>
            </a:r>
            <a:r>
              <a:rPr lang="de-DE" sz="1100" dirty="0">
                <a:solidFill>
                  <a:srgbClr val="808000"/>
                </a:solidFill>
              </a:rPr>
              <a:t>@Test</a:t>
            </a:r>
            <a:br>
              <a:rPr lang="de-DE" sz="1100" dirty="0">
                <a:solidFill>
                  <a:srgbClr val="808000"/>
                </a:solidFill>
              </a:rPr>
            </a:br>
            <a:r>
              <a:rPr lang="de-DE" sz="1100" dirty="0">
                <a:solidFill>
                  <a:srgbClr val="808000"/>
                </a:solidFill>
              </a:rPr>
              <a:t>    </a:t>
            </a:r>
            <a:r>
              <a:rPr lang="de-DE" sz="1100" b="1" dirty="0" err="1">
                <a:solidFill>
                  <a:srgbClr val="000080"/>
                </a:solidFill>
              </a:rPr>
              <a:t>public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b="1" dirty="0" err="1">
                <a:solidFill>
                  <a:srgbClr val="000080"/>
                </a:solidFill>
              </a:rPr>
              <a:t>void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dirty="0"/>
              <a:t>test_rfc4648() </a:t>
            </a:r>
            <a:r>
              <a:rPr lang="de-DE" sz="1100" b="1" dirty="0" err="1">
                <a:solidFill>
                  <a:srgbClr val="000080"/>
                </a:solidFill>
              </a:rPr>
              <a:t>throws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dirty="0" err="1"/>
              <a:t>Exception</a:t>
            </a:r>
            <a:r>
              <a:rPr lang="de-DE" sz="1100" dirty="0"/>
              <a:t>{</a:t>
            </a:r>
            <a:br>
              <a:rPr lang="de-DE" sz="1100" dirty="0"/>
            </a:br>
            <a:r>
              <a:rPr lang="de-DE" sz="1100" dirty="0"/>
              <a:t>        Base64 base64 = </a:t>
            </a:r>
            <a:r>
              <a:rPr lang="de-DE" sz="1100" b="1" dirty="0" err="1">
                <a:solidFill>
                  <a:srgbClr val="000080"/>
                </a:solidFill>
              </a:rPr>
              <a:t>new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dirty="0"/>
              <a:t>Base64();</a:t>
            </a:r>
            <a:br>
              <a:rPr lang="de-DE" sz="1100" dirty="0"/>
            </a:br>
            <a:r>
              <a:rPr lang="de-DE" sz="1100" dirty="0"/>
              <a:t/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char</a:t>
            </a:r>
            <a:r>
              <a:rPr lang="de-DE" sz="1100" dirty="0"/>
              <a:t>[]) base64.encode(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Zg</a:t>
            </a:r>
            <a:r>
              <a:rPr lang="de-DE" sz="1100" b="1" dirty="0">
                <a:solidFill>
                  <a:srgbClr val="008000"/>
                </a:solidFill>
              </a:rPr>
              <a:t>=="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char</a:t>
            </a:r>
            <a:r>
              <a:rPr lang="de-DE" sz="1100" dirty="0"/>
              <a:t>[]) base64.encode(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"f"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"Zm8="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char</a:t>
            </a:r>
            <a:r>
              <a:rPr lang="de-DE" sz="1100" dirty="0"/>
              <a:t>[]) base64.encode(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"Zm9v"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char</a:t>
            </a:r>
            <a:r>
              <a:rPr lang="de-DE" sz="1100" dirty="0"/>
              <a:t>[]) base64.encode(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foo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"Zm9vYg=="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char</a:t>
            </a:r>
            <a:r>
              <a:rPr lang="de-DE" sz="1100" dirty="0"/>
              <a:t>[]) base64.encode(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foob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"Zm9vYmE="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char</a:t>
            </a:r>
            <a:r>
              <a:rPr lang="de-DE" sz="1100" dirty="0"/>
              <a:t>[]) base64.encode(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fooba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"Zm9vYmFy"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char</a:t>
            </a:r>
            <a:r>
              <a:rPr lang="de-DE" sz="1100" dirty="0"/>
              <a:t>[]) base64.encode(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foobar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/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byte</a:t>
            </a:r>
            <a:r>
              <a:rPr lang="de-DE" sz="1100" dirty="0"/>
              <a:t>[]) base64.decode(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"f"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byte</a:t>
            </a:r>
            <a:r>
              <a:rPr lang="de-DE" sz="1100" dirty="0"/>
              <a:t>[]) base64.decode(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Zg</a:t>
            </a:r>
            <a:r>
              <a:rPr lang="de-DE" sz="1100" b="1" dirty="0">
                <a:solidFill>
                  <a:srgbClr val="008000"/>
                </a:solidFill>
              </a:rPr>
              <a:t>=="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byte</a:t>
            </a:r>
            <a:r>
              <a:rPr lang="de-DE" sz="1100" dirty="0"/>
              <a:t>[]) base64.decode(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"Zm8="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foo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byte</a:t>
            </a:r>
            <a:r>
              <a:rPr lang="de-DE" sz="1100" dirty="0"/>
              <a:t>[]) base64.decode(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"Zm9v"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foob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byte</a:t>
            </a:r>
            <a:r>
              <a:rPr lang="de-DE" sz="1100" dirty="0"/>
              <a:t>[]) base64.decode(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"Zm9vYg=="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fooba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byte</a:t>
            </a:r>
            <a:r>
              <a:rPr lang="de-DE" sz="1100" dirty="0"/>
              <a:t>[]) base64.decode(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"Zm9vYmE="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i="1" dirty="0" err="1"/>
              <a:t>assertArrayEquals</a:t>
            </a:r>
            <a:r>
              <a:rPr lang="de-DE" sz="1100" dirty="0"/>
              <a:t>(</a:t>
            </a:r>
            <a:r>
              <a:rPr lang="de-DE" sz="1100" dirty="0" err="1"/>
              <a:t>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b="1" dirty="0" err="1">
                <a:solidFill>
                  <a:srgbClr val="008000"/>
                </a:solidFill>
              </a:rPr>
              <a:t>foobar</a:t>
            </a:r>
            <a:r>
              <a:rPr lang="de-DE" sz="1100" b="1" dirty="0">
                <a:solidFill>
                  <a:srgbClr val="008000"/>
                </a:solidFill>
              </a:rPr>
              <a:t>"</a:t>
            </a:r>
            <a:r>
              <a:rPr lang="de-DE" sz="1100" dirty="0"/>
              <a:t>), (</a:t>
            </a:r>
            <a:r>
              <a:rPr lang="de-DE" sz="1100" b="1" dirty="0" err="1">
                <a:solidFill>
                  <a:srgbClr val="000080"/>
                </a:solidFill>
              </a:rPr>
              <a:t>byte</a:t>
            </a:r>
            <a:r>
              <a:rPr lang="de-DE" sz="1100" dirty="0"/>
              <a:t>[]) base64.decode(</a:t>
            </a:r>
            <a:r>
              <a:rPr lang="de-DE" sz="1100" dirty="0" err="1"/>
              <a:t>chars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"Zm9vYmFy"</a:t>
            </a:r>
            <a:r>
              <a:rPr lang="de-DE" sz="1100" dirty="0"/>
              <a:t>)));</a:t>
            </a:r>
            <a:br>
              <a:rPr lang="de-DE" sz="1100" dirty="0"/>
            </a:br>
            <a:r>
              <a:rPr lang="de-DE" sz="1100" dirty="0"/>
              <a:t>    }</a:t>
            </a:r>
            <a:br>
              <a:rPr lang="de-DE" sz="1100" dirty="0"/>
            </a:br>
            <a:r>
              <a:rPr lang="de-DE" sz="1100" dirty="0"/>
              <a:t/>
            </a:r>
            <a:br>
              <a:rPr lang="de-DE" sz="1100" dirty="0"/>
            </a:br>
            <a:r>
              <a:rPr lang="de-DE" sz="1100" dirty="0"/>
              <a:t>    </a:t>
            </a:r>
            <a:r>
              <a:rPr lang="de-DE" sz="1100" b="1" dirty="0" err="1">
                <a:solidFill>
                  <a:srgbClr val="000080"/>
                </a:solidFill>
              </a:rPr>
              <a:t>protected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b="1" dirty="0" err="1">
                <a:solidFill>
                  <a:srgbClr val="000080"/>
                </a:solidFill>
              </a:rPr>
              <a:t>byte</a:t>
            </a:r>
            <a:r>
              <a:rPr lang="de-DE" sz="1100" dirty="0"/>
              <a:t>[] </a:t>
            </a:r>
            <a:r>
              <a:rPr lang="de-DE" sz="1100" dirty="0" err="1"/>
              <a:t>bytes</a:t>
            </a:r>
            <a:r>
              <a:rPr lang="de-DE" sz="1100" dirty="0"/>
              <a:t>(String s) </a:t>
            </a:r>
            <a:r>
              <a:rPr lang="de-DE" sz="1100" b="1" dirty="0" err="1">
                <a:solidFill>
                  <a:srgbClr val="000080"/>
                </a:solidFill>
              </a:rPr>
              <a:t>throws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dirty="0" err="1"/>
              <a:t>Exception</a:t>
            </a:r>
            <a:r>
              <a:rPr lang="de-DE" sz="1100" dirty="0"/>
              <a:t> {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b="1" dirty="0" err="1">
                <a:solidFill>
                  <a:srgbClr val="000080"/>
                </a:solidFill>
              </a:rPr>
              <a:t>return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dirty="0" err="1"/>
              <a:t>s.getBytes</a:t>
            </a:r>
            <a:r>
              <a:rPr lang="de-DE" sz="1100" dirty="0"/>
              <a:t>(</a:t>
            </a:r>
            <a:r>
              <a:rPr lang="de-DE" sz="1100" b="1" dirty="0">
                <a:solidFill>
                  <a:srgbClr val="008000"/>
                </a:solidFill>
              </a:rPr>
              <a:t>"ASCII"</a:t>
            </a:r>
            <a:r>
              <a:rPr lang="de-DE" sz="1100" dirty="0"/>
              <a:t>);</a:t>
            </a:r>
            <a:br>
              <a:rPr lang="de-DE" sz="1100" dirty="0"/>
            </a:br>
            <a:r>
              <a:rPr lang="de-DE" sz="1100" dirty="0"/>
              <a:t>    }</a:t>
            </a:r>
            <a:br>
              <a:rPr lang="de-DE" sz="1100" dirty="0"/>
            </a:br>
            <a:r>
              <a:rPr lang="de-DE" sz="1100" dirty="0"/>
              <a:t/>
            </a:r>
            <a:br>
              <a:rPr lang="de-DE" sz="1100" dirty="0"/>
            </a:br>
            <a:r>
              <a:rPr lang="de-DE" sz="1100" dirty="0"/>
              <a:t>    </a:t>
            </a:r>
            <a:r>
              <a:rPr lang="de-DE" sz="1100" b="1" dirty="0" err="1">
                <a:solidFill>
                  <a:srgbClr val="000080"/>
                </a:solidFill>
              </a:rPr>
              <a:t>protected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b="1" dirty="0" err="1">
                <a:solidFill>
                  <a:srgbClr val="000080"/>
                </a:solidFill>
              </a:rPr>
              <a:t>char</a:t>
            </a:r>
            <a:r>
              <a:rPr lang="de-DE" sz="1100" dirty="0"/>
              <a:t>[] </a:t>
            </a:r>
            <a:r>
              <a:rPr lang="de-DE" sz="1100" dirty="0" err="1"/>
              <a:t>chars</a:t>
            </a:r>
            <a:r>
              <a:rPr lang="de-DE" sz="1100" dirty="0"/>
              <a:t>(String s) </a:t>
            </a:r>
            <a:r>
              <a:rPr lang="de-DE" sz="1100" b="1" dirty="0" err="1">
                <a:solidFill>
                  <a:srgbClr val="000080"/>
                </a:solidFill>
              </a:rPr>
              <a:t>throws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dirty="0" err="1"/>
              <a:t>Exception</a:t>
            </a:r>
            <a:r>
              <a:rPr lang="de-DE" sz="1100" dirty="0"/>
              <a:t> {</a:t>
            </a:r>
            <a:br>
              <a:rPr lang="de-DE" sz="1100" dirty="0"/>
            </a:br>
            <a:r>
              <a:rPr lang="de-DE" sz="1100" dirty="0"/>
              <a:t>        </a:t>
            </a:r>
            <a:r>
              <a:rPr lang="de-DE" sz="1100" b="1" dirty="0" err="1">
                <a:solidFill>
                  <a:srgbClr val="000080"/>
                </a:solidFill>
              </a:rPr>
              <a:t>return</a:t>
            </a:r>
            <a:r>
              <a:rPr lang="de-DE" sz="1100" b="1" dirty="0">
                <a:solidFill>
                  <a:srgbClr val="000080"/>
                </a:solidFill>
              </a:rPr>
              <a:t> </a:t>
            </a:r>
            <a:r>
              <a:rPr lang="de-DE" sz="1100" dirty="0" err="1"/>
              <a:t>s.toCharArray</a:t>
            </a:r>
            <a:r>
              <a:rPr lang="de-DE" sz="1100" dirty="0"/>
              <a:t>();</a:t>
            </a:r>
            <a:br>
              <a:rPr lang="de-DE" sz="1100" dirty="0"/>
            </a:br>
            <a:r>
              <a:rPr lang="de-DE" sz="1100" dirty="0"/>
              <a:t>    }</a:t>
            </a:r>
            <a:br>
              <a:rPr lang="de-DE" sz="1100" dirty="0"/>
            </a:br>
            <a:r>
              <a:rPr lang="de-DE" sz="1100" dirty="0" smtClean="0"/>
              <a:t>}</a:t>
            </a:r>
            <a:endParaRPr lang="en-GB" sz="11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Base64Tests.java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41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001838" algn="l"/>
              </a:tabLst>
            </a:pPr>
            <a:r>
              <a:rPr lang="en-GB" dirty="0" smtClean="0"/>
              <a:t>Introduction</a:t>
            </a:r>
          </a:p>
          <a:p>
            <a:pPr>
              <a:spcBef>
                <a:spcPct val="10000"/>
              </a:spcBef>
            </a:pPr>
            <a:r>
              <a:rPr lang="en-GB" dirty="0" smtClean="0"/>
              <a:t>Simile</a:t>
            </a:r>
          </a:p>
          <a:p>
            <a:pPr lvl="1">
              <a:spcBef>
                <a:spcPct val="10000"/>
              </a:spcBef>
              <a:buFont typeface=".AppleSystemUIFont" charset="-120"/>
              <a:buChar char="-"/>
            </a:pPr>
            <a:r>
              <a:rPr lang="en-GB" dirty="0" smtClean="0"/>
              <a:t>Implementation</a:t>
            </a:r>
            <a:endParaRPr lang="en-GB" dirty="0" smtClean="0"/>
          </a:p>
          <a:p>
            <a:pPr lvl="1">
              <a:spcBef>
                <a:spcPct val="10000"/>
              </a:spcBef>
              <a:buFont typeface=".AppleSystemUIFont" charset="-120"/>
              <a:buChar char="-"/>
            </a:pPr>
            <a:r>
              <a:rPr lang="en-GB" dirty="0" smtClean="0"/>
              <a:t>Demo</a:t>
            </a:r>
          </a:p>
          <a:p>
            <a:pPr lvl="1">
              <a:spcBef>
                <a:spcPct val="10000"/>
              </a:spcBef>
              <a:buFont typeface=".AppleSystemUIFont" charset="-120"/>
              <a:buChar char="-"/>
            </a:pPr>
            <a:r>
              <a:rPr lang="en-GB" dirty="0" smtClean="0"/>
              <a:t>Search Results</a:t>
            </a:r>
          </a:p>
          <a:p>
            <a:pPr>
              <a:spcBef>
                <a:spcPct val="10000"/>
              </a:spcBef>
            </a:pPr>
            <a:r>
              <a:rPr lang="en-GB" dirty="0" smtClean="0"/>
              <a:t>Discussion &amp; Future Work</a:t>
            </a:r>
          </a:p>
          <a:p>
            <a:pPr>
              <a:spcBef>
                <a:spcPct val="10000"/>
              </a:spcBef>
            </a:pPr>
            <a:r>
              <a:rPr lang="en-GB" dirty="0" smtClean="0"/>
              <a:t>Conclusion</a:t>
            </a:r>
          </a:p>
          <a:p>
            <a:pPr>
              <a:spcBef>
                <a:spcPct val="10000"/>
              </a:spcBef>
            </a:pPr>
            <a:r>
              <a:rPr lang="en-GB" dirty="0" smtClean="0"/>
              <a:t>Q&amp;A</a:t>
            </a: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 smtClean="0"/>
              <a:t>Agenda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F581F49F-2D81-4D2F-AF3D-EDA209A7EA0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 Model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244408" cy="42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 smtClean="0"/>
              <a:t>Architectural style</a:t>
            </a:r>
          </a:p>
          <a:p>
            <a:r>
              <a:rPr lang="en-GB" sz="1800" dirty="0" smtClean="0"/>
              <a:t>Solution to Monolithic architectural style</a:t>
            </a:r>
          </a:p>
          <a:p>
            <a:r>
              <a:rPr lang="en-GB" sz="1800" dirty="0" smtClean="0"/>
              <a:t>Characteristics</a:t>
            </a:r>
          </a:p>
          <a:p>
            <a:pPr lvl="1">
              <a:buFont typeface=".AppleSystemUIFont" charset="-120"/>
              <a:buChar char="-"/>
            </a:pPr>
            <a:r>
              <a:rPr lang="en-GB" sz="1600" dirty="0" smtClean="0"/>
              <a:t>Componentization via Service</a:t>
            </a:r>
          </a:p>
          <a:p>
            <a:pPr lvl="1">
              <a:buFont typeface=".AppleSystemUIFont" charset="-120"/>
              <a:buChar char="-"/>
            </a:pPr>
            <a:r>
              <a:rPr lang="en-GB" sz="1600" dirty="0" smtClean="0"/>
              <a:t>Organized around Business Capabilities</a:t>
            </a:r>
          </a:p>
          <a:p>
            <a:pPr lvl="1">
              <a:buFont typeface=".AppleSystemUIFont" charset="-120"/>
              <a:buChar char="-"/>
            </a:pPr>
            <a:r>
              <a:rPr lang="en-GB" sz="1600" dirty="0" smtClean="0"/>
              <a:t>Products not Projects</a:t>
            </a:r>
          </a:p>
          <a:p>
            <a:pPr lvl="1">
              <a:buFont typeface=".AppleSystemUIFont" charset="-120"/>
              <a:buChar char="-"/>
            </a:pPr>
            <a:r>
              <a:rPr lang="en-GB" sz="1600" dirty="0" smtClean="0"/>
              <a:t>Smart Endpoints and Dumb </a:t>
            </a:r>
            <a:r>
              <a:rPr lang="en-GB" sz="1600" dirty="0"/>
              <a:t>P</a:t>
            </a:r>
            <a:r>
              <a:rPr lang="en-GB" sz="1600" dirty="0" smtClean="0"/>
              <a:t>ipes</a:t>
            </a:r>
          </a:p>
          <a:p>
            <a:pPr lvl="1">
              <a:buFont typeface=".AppleSystemUIFont" charset="-120"/>
              <a:buChar char="-"/>
            </a:pPr>
            <a:r>
              <a:rPr lang="en-GB" sz="1600" dirty="0"/>
              <a:t>Decentralized Governance</a:t>
            </a:r>
          </a:p>
          <a:p>
            <a:pPr lvl="1">
              <a:buFont typeface=".AppleSystemUIFont" charset="-120"/>
              <a:buChar char="-"/>
            </a:pPr>
            <a:r>
              <a:rPr lang="en-GB" sz="1600" dirty="0" smtClean="0"/>
              <a:t>Decentralized </a:t>
            </a:r>
            <a:r>
              <a:rPr lang="en-GB" sz="1600" dirty="0"/>
              <a:t>D</a:t>
            </a:r>
            <a:r>
              <a:rPr lang="en-GB" sz="1600" dirty="0" smtClean="0"/>
              <a:t>ata Management</a:t>
            </a:r>
          </a:p>
          <a:p>
            <a:pPr lvl="1">
              <a:buFont typeface=".AppleSystemUIFont" charset="-120"/>
              <a:buChar char="-"/>
            </a:pPr>
            <a:r>
              <a:rPr lang="en-GB" sz="1600" dirty="0" smtClean="0"/>
              <a:t>Design for Failure</a:t>
            </a:r>
          </a:p>
          <a:p>
            <a:pPr>
              <a:buFont typeface="Wingdings" charset="2"/>
              <a:buChar char="§"/>
            </a:pPr>
            <a:r>
              <a:rPr lang="en-GB" sz="1800" dirty="0" smtClean="0"/>
              <a:t>Benefits</a:t>
            </a:r>
          </a:p>
          <a:p>
            <a:pPr lvl="1">
              <a:buFont typeface="Wingdings" charset="2"/>
              <a:buChar char="§"/>
            </a:pPr>
            <a:r>
              <a:rPr lang="en-GB" sz="1600" dirty="0" smtClean="0"/>
              <a:t>Single responsibility</a:t>
            </a:r>
          </a:p>
          <a:p>
            <a:pPr lvl="1">
              <a:buFont typeface="Wingdings" charset="2"/>
              <a:buChar char="§"/>
            </a:pPr>
            <a:r>
              <a:rPr lang="en-GB" sz="1600" dirty="0" smtClean="0"/>
              <a:t>High scalability</a:t>
            </a:r>
          </a:p>
          <a:p>
            <a:pPr lvl="1">
              <a:buFont typeface="Wingdings" charset="2"/>
              <a:buChar char="§"/>
            </a:pPr>
            <a:r>
              <a:rPr lang="en-GB" sz="1600" dirty="0" smtClean="0"/>
              <a:t>Ease of deployment</a:t>
            </a:r>
          </a:p>
          <a:p>
            <a:pPr lvl="1">
              <a:buFont typeface="Wingdings" charset="2"/>
              <a:buChar char="§"/>
            </a:pPr>
            <a:r>
              <a:rPr lang="en-GB" sz="1600" dirty="0" smtClean="0"/>
              <a:t>Easy to enhance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Microservices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3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92720" y="2123221"/>
            <a:ext cx="7272808" cy="1754326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2800" kern="0" dirty="0" smtClean="0">
                <a:latin typeface="+mn-lt"/>
              </a:rPr>
              <a:t>How can </a:t>
            </a:r>
            <a:r>
              <a:rPr lang="en-GB" sz="4000" b="1" kern="0" dirty="0" smtClean="0">
                <a:latin typeface="+mn-lt"/>
              </a:rPr>
              <a:t>Software Reuse</a:t>
            </a:r>
            <a:r>
              <a:rPr lang="en-GB" sz="4000" kern="0" dirty="0" smtClean="0">
                <a:latin typeface="+mn-lt"/>
              </a:rPr>
              <a:t> </a:t>
            </a:r>
            <a:r>
              <a:rPr lang="en-GB" sz="2800" kern="0" dirty="0" smtClean="0">
                <a:latin typeface="+mn-lt"/>
              </a:rPr>
              <a:t>and </a:t>
            </a:r>
            <a:r>
              <a:rPr lang="en-GB" sz="4000" b="1" kern="0" dirty="0" smtClean="0">
                <a:latin typeface="+mn-lt"/>
              </a:rPr>
              <a:t>Continuous Integration </a:t>
            </a:r>
            <a:r>
              <a:rPr lang="en-GB" sz="2800" kern="0" dirty="0" smtClean="0">
                <a:latin typeface="+mn-lt"/>
              </a:rPr>
              <a:t>be best married? </a:t>
            </a:r>
            <a:endParaRPr kumimoji="0" lang="en-GB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163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Douglas McIlroy’s Vision in 1960s</a:t>
            </a:r>
          </a:p>
          <a:p>
            <a:r>
              <a:rPr lang="en-GB" dirty="0" smtClean="0"/>
              <a:t>Benefits</a:t>
            </a:r>
          </a:p>
          <a:p>
            <a:pPr lvl="1"/>
            <a:r>
              <a:rPr lang="en-GB" dirty="0" smtClean="0"/>
              <a:t>Lower costs and faster development</a:t>
            </a:r>
          </a:p>
          <a:p>
            <a:pPr lvl="1"/>
            <a:r>
              <a:rPr lang="en-GB" dirty="0" smtClean="0"/>
              <a:t>Higher quality</a:t>
            </a:r>
          </a:p>
          <a:p>
            <a:pPr lvl="1"/>
            <a:r>
              <a:rPr lang="en-GB" dirty="0" smtClean="0"/>
              <a:t>Standardize architecture</a:t>
            </a:r>
          </a:p>
          <a:p>
            <a:pPr lvl="1"/>
            <a:r>
              <a:rPr lang="en-GB" dirty="0" smtClean="0"/>
              <a:t>Risk reduction</a:t>
            </a:r>
          </a:p>
          <a:p>
            <a:r>
              <a:rPr lang="en-GB" dirty="0"/>
              <a:t>What is a component?</a:t>
            </a:r>
          </a:p>
          <a:p>
            <a:pPr lvl="1"/>
            <a:r>
              <a:rPr lang="en-GB" dirty="0"/>
              <a:t>It is any cohesive and compact unit of software functionality with a well defined </a:t>
            </a:r>
            <a:r>
              <a:rPr lang="en-GB" dirty="0" smtClean="0"/>
              <a:t>interface</a:t>
            </a:r>
          </a:p>
          <a:p>
            <a:r>
              <a:rPr lang="en-GB" i="1" dirty="0"/>
              <a:t>"Software reuse is the process of creating software systems from existing software (component) rather than building software systems from scratch” </a:t>
            </a:r>
            <a:r>
              <a:rPr lang="mr-IN" dirty="0"/>
              <a:t>–</a:t>
            </a:r>
            <a:r>
              <a:rPr lang="en-GB" dirty="0"/>
              <a:t> Charles W. Krueger, </a:t>
            </a:r>
            <a:r>
              <a:rPr lang="en-GB" dirty="0" smtClean="0"/>
              <a:t>1992</a:t>
            </a:r>
            <a:endParaRPr lang="en-US" kern="1200" dirty="0">
              <a:latin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mr-IN" dirty="0" smtClean="0"/>
              <a:t>–</a:t>
            </a:r>
            <a:r>
              <a:rPr lang="en-GB" dirty="0" smtClean="0"/>
              <a:t> Software Reuse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mr-IN" dirty="0" smtClean="0"/>
              <a:t>–</a:t>
            </a:r>
            <a:r>
              <a:rPr lang="en-GB" dirty="0" smtClean="0"/>
              <a:t> Continuous Integration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 smtClean="0"/>
              <a:t>“Continuous Integration is a software development practice where members of a team integrate their work frequently (</a:t>
            </a:r>
            <a:r>
              <a:rPr lang="mr-IN" i="1" dirty="0" smtClean="0"/>
              <a:t>…</a:t>
            </a:r>
            <a:r>
              <a:rPr lang="es-ES" i="1" dirty="0" smtClean="0"/>
              <a:t>).</a:t>
            </a:r>
            <a:r>
              <a:rPr lang="en-GB" i="1" dirty="0" smtClean="0"/>
              <a:t> Each integration is verified by an automates build (including test) to detect integration errors as quickly as possible</a:t>
            </a:r>
            <a:r>
              <a:rPr lang="en-GB" dirty="0" smtClean="0"/>
              <a:t>.” </a:t>
            </a:r>
            <a:r>
              <a:rPr lang="mr-IN" dirty="0" smtClean="0"/>
              <a:t>–</a:t>
            </a:r>
            <a:r>
              <a:rPr lang="en-GB" dirty="0" smtClean="0"/>
              <a:t> Martin Fowler, </a:t>
            </a:r>
            <a:r>
              <a:rPr lang="en-GB" dirty="0" smtClean="0"/>
              <a:t>2006</a:t>
            </a:r>
          </a:p>
          <a:p>
            <a:r>
              <a:rPr lang="en-GB" i="1" dirty="0" smtClean="0"/>
              <a:t>“Continuous </a:t>
            </a:r>
            <a:r>
              <a:rPr lang="en-GB" i="1" dirty="0"/>
              <a:t>Integration doesn’t get rid of bugs, but it does make them dramatically easier to find and remove</a:t>
            </a:r>
            <a:r>
              <a:rPr lang="en-GB" i="1" dirty="0" smtClean="0"/>
              <a:t>.” </a:t>
            </a:r>
            <a:r>
              <a:rPr lang="mr-IN" i="1" dirty="0" smtClean="0"/>
              <a:t>–</a:t>
            </a:r>
            <a:r>
              <a:rPr lang="en-GB" i="1" dirty="0" smtClean="0"/>
              <a:t> Martin Fowler</a:t>
            </a:r>
            <a:endParaRPr lang="en-GB" dirty="0" smtClean="0"/>
          </a:p>
          <a:p>
            <a:r>
              <a:rPr lang="en-GB" dirty="0" smtClean="0"/>
              <a:t>Benefits</a:t>
            </a:r>
          </a:p>
          <a:p>
            <a:pPr lvl="1">
              <a:buFont typeface=".AppleSystemUIFont" charset="-120"/>
              <a:buChar char="-"/>
            </a:pPr>
            <a:r>
              <a:rPr lang="en-GB" dirty="0"/>
              <a:t>Shorter </a:t>
            </a:r>
            <a:r>
              <a:rPr lang="en-GB" dirty="0" smtClean="0"/>
              <a:t>time-to-market</a:t>
            </a:r>
            <a:endParaRPr lang="en-GB" dirty="0"/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Rapid feedback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Improve software quality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Improve release reliability</a:t>
            </a:r>
          </a:p>
          <a:p>
            <a:pPr lvl="1">
              <a:buFont typeface=".AppleSystemUIFont" charset="-120"/>
              <a:buChar char="-"/>
            </a:pPr>
            <a:r>
              <a:rPr lang="en-GB" dirty="0" smtClean="0"/>
              <a:t>Improve developer productivity</a:t>
            </a:r>
          </a:p>
          <a:p>
            <a:pPr lvl="1"/>
            <a:endParaRPr lang="en-GB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mr-IN" dirty="0" smtClean="0"/>
              <a:t>–</a:t>
            </a:r>
            <a:r>
              <a:rPr lang="en-GB" dirty="0" smtClean="0"/>
              <a:t> Continuous Integration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48" y="3068960"/>
            <a:ext cx="4360568" cy="282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93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Bent Arrow 69"/>
          <p:cNvSpPr/>
          <p:nvPr/>
        </p:nvSpPr>
        <p:spPr>
          <a:xfrm rot="16200000" flipH="1">
            <a:off x="2183975" y="929924"/>
            <a:ext cx="1427756" cy="1252606"/>
          </a:xfrm>
          <a:prstGeom prst="bentArrow">
            <a:avLst>
              <a:gd name="adj1" fmla="val 23974"/>
              <a:gd name="adj2" fmla="val 25827"/>
              <a:gd name="adj3" fmla="val 25000"/>
              <a:gd name="adj4" fmla="val 52416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72" name="Bent Arrow 71"/>
          <p:cNvSpPr/>
          <p:nvPr/>
        </p:nvSpPr>
        <p:spPr>
          <a:xfrm flipH="1">
            <a:off x="3250029" y="749542"/>
            <a:ext cx="1791073" cy="964581"/>
          </a:xfrm>
          <a:prstGeom prst="bentArrow">
            <a:avLst>
              <a:gd name="adj1" fmla="val 35024"/>
              <a:gd name="adj2" fmla="val 25827"/>
              <a:gd name="adj3" fmla="val 25000"/>
              <a:gd name="adj4" fmla="val 56978"/>
            </a:avLst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mr-IN" dirty="0" smtClean="0"/>
              <a:t>–</a:t>
            </a:r>
            <a:r>
              <a:rPr lang="en-GB" dirty="0" smtClean="0"/>
              <a:t> Continuous Integration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mr-IN" dirty="0" smtClean="0"/>
              <a:t>–</a:t>
            </a:r>
            <a:r>
              <a:rPr lang="en-GB" dirty="0" smtClean="0"/>
              <a:t> Continuous Integration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4" y="4265485"/>
            <a:ext cx="1080120" cy="1080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212" y="4265485"/>
            <a:ext cx="1080120" cy="1080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420" y="4265485"/>
            <a:ext cx="1080120" cy="1080120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606395" y="2748859"/>
            <a:ext cx="1994156" cy="1080120"/>
            <a:chOff x="6103194" y="1401378"/>
            <a:chExt cx="1994156" cy="10801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2764" y="1509145"/>
              <a:ext cx="864586" cy="8645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3194" y="1401378"/>
              <a:ext cx="1080120" cy="108012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062897" y="2206743"/>
            <a:ext cx="2011398" cy="1080120"/>
            <a:chOff x="2053610" y="2221031"/>
            <a:chExt cx="2011398" cy="108012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610" y="2221031"/>
              <a:ext cx="1080120" cy="10801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22" y="2328798"/>
              <a:ext cx="864586" cy="864586"/>
            </a:xfrm>
            <a:prstGeom prst="rect">
              <a:avLst/>
            </a:prstGeom>
          </p:spPr>
        </p:pic>
      </p:grpSp>
      <p:cxnSp>
        <p:nvCxnSpPr>
          <p:cNvPr id="20" name="Elbow Connector 19"/>
          <p:cNvCxnSpPr>
            <a:stCxn id="12" idx="1"/>
          </p:cNvCxnSpPr>
          <p:nvPr/>
        </p:nvCxnSpPr>
        <p:spPr>
          <a:xfrm rot="10800000">
            <a:off x="4140987" y="2980331"/>
            <a:ext cx="2465408" cy="308589"/>
          </a:xfrm>
          <a:prstGeom prst="bentConnector3">
            <a:avLst>
              <a:gd name="adj1" fmla="val 50000"/>
            </a:avLst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27584" y="3799750"/>
            <a:ext cx="3930154" cy="725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853773" y="3286864"/>
            <a:ext cx="671" cy="48565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853773" y="3772522"/>
            <a:ext cx="0" cy="57829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749295" y="3783634"/>
            <a:ext cx="8672" cy="57829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27584" y="3772522"/>
            <a:ext cx="0" cy="578295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85825" y="5661248"/>
            <a:ext cx="6315889" cy="1089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7172325" y="3886200"/>
            <a:ext cx="29391" cy="1775049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899592" y="5363290"/>
            <a:ext cx="1624" cy="297958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2853773" y="5373216"/>
            <a:ext cx="0" cy="2880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749295" y="5373216"/>
            <a:ext cx="0" cy="288032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Bent Arrow 72"/>
          <p:cNvSpPr/>
          <p:nvPr/>
        </p:nvSpPr>
        <p:spPr>
          <a:xfrm rot="5400000" flipH="1">
            <a:off x="4007531" y="1549979"/>
            <a:ext cx="1238596" cy="990819"/>
          </a:xfrm>
          <a:prstGeom prst="bentArrow">
            <a:avLst>
              <a:gd name="adj1" fmla="val 33229"/>
              <a:gd name="adj2" fmla="val 25827"/>
              <a:gd name="adj3" fmla="val 25000"/>
              <a:gd name="adj4" fmla="val 56978"/>
            </a:avLst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72000" bIns="0" rtlCol="0" anchor="t" anchorCtr="0">
            <a:scene3d>
              <a:camera prst="orthographicFront">
                <a:rot lat="0" lon="0" rev="10799999"/>
              </a:camera>
              <a:lightRig rig="threePt" dir="t"/>
            </a:scene3d>
            <a:sp3d/>
          </a:bodyPr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7275151" y="4607506"/>
            <a:ext cx="432048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1</a:t>
            </a:r>
            <a:endParaRPr lang="en-GB" dirty="0" smtClean="0">
              <a:solidFill>
                <a:schemeClr val="accent2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684290" y="4574231"/>
            <a:ext cx="962123" cy="498598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CHECK IN 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200" b="1" kern="0" dirty="0" smtClean="0">
                <a:solidFill>
                  <a:schemeClr val="accent2"/>
                </a:solidFill>
                <a:latin typeface="+mn-lt"/>
              </a:rPr>
              <a:t>CHANGES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8" name="Oval 77"/>
          <p:cNvSpPr/>
          <p:nvPr/>
        </p:nvSpPr>
        <p:spPr>
          <a:xfrm>
            <a:off x="5042986" y="3374510"/>
            <a:ext cx="432048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2</a:t>
            </a:r>
            <a:endParaRPr lang="en-GB" dirty="0" smtClean="0">
              <a:solidFill>
                <a:schemeClr val="accent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60942" y="3341235"/>
            <a:ext cx="944490" cy="498598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rPr>
              <a:t>FETCH 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200" b="1" kern="0" dirty="0" smtClean="0">
                <a:solidFill>
                  <a:schemeClr val="accent2"/>
                </a:solidFill>
                <a:latin typeface="+mn-lt"/>
              </a:rPr>
              <a:t>CHANGES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5133182" y="2060540"/>
            <a:ext cx="432048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3</a:t>
            </a:r>
            <a:endParaRPr lang="en-GB" dirty="0" smtClean="0">
              <a:solidFill>
                <a:schemeClr val="accent2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65378" y="2138064"/>
            <a:ext cx="654346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200" b="1" kern="0" smtClean="0">
                <a:solidFill>
                  <a:schemeClr val="accent2"/>
                </a:solidFill>
                <a:latin typeface="+mn-lt"/>
              </a:rPr>
              <a:t>BUILD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0" name="Oval 89"/>
          <p:cNvSpPr/>
          <p:nvPr/>
        </p:nvSpPr>
        <p:spPr>
          <a:xfrm>
            <a:off x="5126508" y="785604"/>
            <a:ext cx="432048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4</a:t>
            </a:r>
            <a:endParaRPr lang="en-GB" dirty="0" smtClean="0">
              <a:solidFill>
                <a:schemeClr val="accent2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596375" y="863128"/>
            <a:ext cx="579005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200" b="1" kern="0" dirty="0" smtClean="0">
                <a:solidFill>
                  <a:schemeClr val="accent2"/>
                </a:solidFill>
                <a:latin typeface="+mn-lt"/>
              </a:rPr>
              <a:t>TEST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2" name="Oval 91"/>
          <p:cNvSpPr/>
          <p:nvPr/>
        </p:nvSpPr>
        <p:spPr>
          <a:xfrm>
            <a:off x="1918233" y="1225050"/>
            <a:ext cx="432048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2"/>
                </a:solidFill>
              </a:rPr>
              <a:t>5</a:t>
            </a:r>
            <a:endParaRPr lang="en-GB" dirty="0" smtClean="0">
              <a:solidFill>
                <a:schemeClr val="accent2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23832" y="1299959"/>
            <a:ext cx="1313180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200" b="1" kern="0" smtClean="0">
                <a:solidFill>
                  <a:schemeClr val="accent2"/>
                </a:solidFill>
                <a:latin typeface="+mn-lt"/>
              </a:rPr>
              <a:t>SUCCESS/FAIL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4" name="Oval 93"/>
          <p:cNvSpPr/>
          <p:nvPr/>
        </p:nvSpPr>
        <p:spPr>
          <a:xfrm>
            <a:off x="2323228" y="3285225"/>
            <a:ext cx="432048" cy="432048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6</a:t>
            </a:r>
            <a:endParaRPr lang="en-GB" dirty="0" smtClean="0">
              <a:solidFill>
                <a:schemeClr val="accent2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289459" y="3362749"/>
            <a:ext cx="1037463" cy="276999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200" b="1" kern="0" noProof="0" smtClean="0">
                <a:solidFill>
                  <a:schemeClr val="accent2"/>
                </a:solidFill>
                <a:latin typeface="+mn-lt"/>
              </a:rPr>
              <a:t>FEEDBACK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816877" y="3047634"/>
            <a:ext cx="659155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VCS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395208" y="2514284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429124" y="4589058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553653" y="4589058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89807" y="4589058"/>
            <a:ext cx="479618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19347" y="5817404"/>
            <a:ext cx="6962162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336699"/>
              </a:buClr>
            </a:pPr>
            <a:r>
              <a:rPr lang="en-GB" sz="900" kern="0" dirty="0" smtClean="0">
                <a:latin typeface="+mn-lt"/>
              </a:rPr>
              <a:t>Based on: https</a:t>
            </a:r>
            <a:r>
              <a:rPr lang="en-GB" sz="900" kern="0" dirty="0">
                <a:latin typeface="+mn-lt"/>
              </a:rPr>
              <a:t>://</a:t>
            </a:r>
            <a:r>
              <a:rPr lang="en-GB" sz="900" kern="0" dirty="0" err="1">
                <a:latin typeface="+mn-lt"/>
              </a:rPr>
              <a:t>insights.sei.cmu.edu</a:t>
            </a:r>
            <a:r>
              <a:rPr lang="en-GB" sz="900" kern="0" dirty="0">
                <a:latin typeface="+mn-lt"/>
              </a:rPr>
              <a:t>/assets/content/image%20for%20continuous%20integration%20and%20devops_01262015.jpg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865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mr-IN" dirty="0" smtClean="0"/>
              <a:t>–</a:t>
            </a:r>
            <a:r>
              <a:rPr lang="en-GB" dirty="0" smtClean="0"/>
              <a:t> Test-Driven Development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mr-IN" dirty="0" smtClean="0"/>
              <a:t>–</a:t>
            </a:r>
            <a:r>
              <a:rPr lang="en-GB" dirty="0" smtClean="0"/>
              <a:t> Test-Driven Search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3299413" y="978282"/>
            <a:ext cx="5258515" cy="4115613"/>
            <a:chOff x="2434645" y="761411"/>
            <a:chExt cx="6182768" cy="48389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7104" y="761411"/>
              <a:ext cx="660314" cy="6603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1349" y="1696932"/>
              <a:ext cx="696103" cy="69610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2997" y="3612257"/>
              <a:ext cx="696103" cy="69610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9100" y="4633506"/>
              <a:ext cx="712718" cy="7127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0896" y="4633506"/>
              <a:ext cx="691969" cy="69196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9842" y="3477223"/>
              <a:ext cx="888686" cy="88868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224" y="1489110"/>
              <a:ext cx="832295" cy="832295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3206570" y="2887130"/>
              <a:ext cx="432048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4148086" y="1091568"/>
              <a:ext cx="936104" cy="481683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3921048" y="2462657"/>
              <a:ext cx="18351" cy="1014566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921048" y="4404651"/>
              <a:ext cx="328311" cy="394627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5046097" y="4989865"/>
              <a:ext cx="607476" cy="0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6601215" y="4404651"/>
              <a:ext cx="389098" cy="514455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12" idx="2"/>
            </p:cNvCxnSpPr>
            <p:nvPr/>
          </p:nvCxnSpPr>
          <p:spPr>
            <a:xfrm flipV="1">
              <a:off x="6990313" y="2321405"/>
              <a:ext cx="14059" cy="1155818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endCxn id="12" idx="0"/>
            </p:cNvCxnSpPr>
            <p:nvPr/>
          </p:nvCxnSpPr>
          <p:spPr>
            <a:xfrm>
              <a:off x="6010332" y="1091568"/>
              <a:ext cx="994040" cy="397542"/>
            </a:xfrm>
            <a:prstGeom prst="straightConnector1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434645" y="1880342"/>
              <a:ext cx="1090363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Test </a:t>
              </a:r>
              <a:r>
                <a:rPr lang="en-GB" sz="1400" kern="0" dirty="0">
                  <a:solidFill>
                    <a:schemeClr val="accent2"/>
                  </a:solidFill>
                  <a:latin typeface="+mn-lt"/>
                </a:rPr>
                <a:t>C</a:t>
              </a:r>
              <a:r>
                <a:rPr kumimoji="0" lang="en-GB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ases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83119" y="3638411"/>
              <a:ext cx="970137" cy="5663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1400" kern="0" dirty="0" smtClean="0">
                  <a:solidFill>
                    <a:schemeClr val="accent2"/>
                  </a:solidFill>
                  <a:latin typeface="+mn-lt"/>
                </a:rPr>
                <a:t>Extract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Interfaces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125181" y="4979490"/>
              <a:ext cx="1657826" cy="5663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1400" kern="0" dirty="0" smtClean="0">
                  <a:solidFill>
                    <a:schemeClr val="accent2"/>
                  </a:solidFill>
                  <a:latin typeface="+mn-lt"/>
                </a:rPr>
                <a:t>Search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Reuse</a:t>
              </a:r>
              <a:r>
                <a:rPr kumimoji="0" lang="en-GB" sz="1400" b="0" i="0" u="none" strike="noStrike" kern="0" cap="none" spc="0" normalizeH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Candidates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73196" y="5034088"/>
              <a:ext cx="1090363" cy="5663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1400" kern="0" dirty="0" smtClean="0">
                  <a:solidFill>
                    <a:schemeClr val="accent2"/>
                  </a:solidFill>
                  <a:latin typeface="+mn-lt"/>
                </a:rPr>
                <a:t>Compile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1400" b="0" i="0" u="none" strike="noStrike" kern="0" cap="none" spc="0" normalizeH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Candidates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527050" y="3639928"/>
              <a:ext cx="1090363" cy="5663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1400" kern="0" dirty="0" smtClean="0">
                  <a:solidFill>
                    <a:schemeClr val="accent2"/>
                  </a:solidFill>
                  <a:latin typeface="+mn-lt"/>
                </a:rPr>
                <a:t>Test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1400" b="0" i="0" u="none" strike="noStrike" kern="0" cap="none" spc="0" normalizeH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Candidates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463559" y="1616144"/>
              <a:ext cx="1109599" cy="56630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1400" kern="0" dirty="0" smtClean="0">
                  <a:solidFill>
                    <a:schemeClr val="accent2"/>
                  </a:solidFill>
                  <a:latin typeface="+mn-lt"/>
                </a:rPr>
                <a:t>Choose</a:t>
              </a:r>
            </a:p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Component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997981" y="1375729"/>
              <a:ext cx="1000595" cy="30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1400" kern="0" dirty="0" smtClean="0">
                  <a:solidFill>
                    <a:schemeClr val="accent2"/>
                  </a:solidFill>
                  <a:latin typeface="+mn-lt"/>
                </a:rPr>
                <a:t>Developer</a:t>
              </a:r>
              <a:endPara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702183" y="2915550"/>
              <a:ext cx="1585690" cy="33855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spAutoFit/>
            </a:bodyPr>
            <a:lstStyle/>
            <a:p>
              <a:pPr marR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lang="en-GB" sz="1600" b="1" kern="0" dirty="0" smtClean="0">
                  <a:solidFill>
                    <a:schemeClr val="accent2"/>
                  </a:solidFill>
                  <a:latin typeface="+mn-lt"/>
                </a:rPr>
                <a:t>Reuse System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50733" y="5709141"/>
            <a:ext cx="8286808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r>
              <a:rPr lang="en-US" sz="900" dirty="0" smtClean="0"/>
              <a:t>Source: Oliver </a:t>
            </a:r>
            <a:r>
              <a:rPr lang="en-US" sz="900" dirty="0"/>
              <a:t>Hummel and Werner </a:t>
            </a:r>
            <a:r>
              <a:rPr lang="en-US" sz="900" dirty="0" err="1"/>
              <a:t>Janjic</a:t>
            </a:r>
            <a:r>
              <a:rPr lang="en-US" sz="900" dirty="0"/>
              <a:t>. Test-Driven Reuse: Key to </a:t>
            </a:r>
            <a:r>
              <a:rPr lang="en-US" sz="900" dirty="0" smtClean="0"/>
              <a:t>Improving Precision </a:t>
            </a:r>
            <a:r>
              <a:rPr lang="en-US" sz="900" dirty="0"/>
              <a:t>of Search Engines for Software Reuse. In Finding Source </a:t>
            </a:r>
            <a:r>
              <a:rPr lang="en-US" sz="900" dirty="0" smtClean="0"/>
              <a:t>Code on </a:t>
            </a:r>
            <a:r>
              <a:rPr lang="en-US" sz="900" dirty="0"/>
              <a:t>the Web for Remix and Reuse, pages 227{250. Springer New York, </a:t>
            </a:r>
            <a:r>
              <a:rPr lang="en-US" sz="900" dirty="0" smtClean="0"/>
              <a:t>New York</a:t>
            </a:r>
            <a:r>
              <a:rPr lang="en-US" sz="900" dirty="0"/>
              <a:t>, NY, </a:t>
            </a:r>
            <a:r>
              <a:rPr lang="en-US" sz="900" dirty="0" smtClean="0"/>
              <a:t>2013</a:t>
            </a:r>
            <a:endParaRPr 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303879" y="2004126"/>
            <a:ext cx="3134029" cy="2474524"/>
          </a:xfrm>
          <a:prstGeom prst="rect">
            <a:avLst/>
          </a:prstGeom>
          <a:noFill/>
          <a:ln>
            <a:noFill/>
          </a:ln>
        </p:spPr>
        <p:txBody>
          <a:bodyPr vert="horz" wrap="square" rtlCol="0">
            <a:spAutoFit/>
          </a:bodyPr>
          <a:lstStyle/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charset="2"/>
              <a:buChar char="§"/>
              <a:tabLst/>
            </a:pPr>
            <a:r>
              <a:rPr lang="en-GB" sz="1800" kern="0" dirty="0" smtClean="0">
                <a:latin typeface="+mn-lt"/>
              </a:rPr>
              <a:t>Component retrieval approach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charset="2"/>
              <a:buChar char="§"/>
              <a:tabLst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Alternative</a:t>
            </a:r>
            <a:r>
              <a:rPr kumimoji="0" lang="en-GB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to keyword-matching</a:t>
            </a:r>
            <a:r>
              <a:rPr lang="en-GB" sz="1800" kern="0" dirty="0">
                <a:latin typeface="+mn-lt"/>
              </a:rPr>
              <a:t> </a:t>
            </a:r>
            <a:r>
              <a:rPr lang="en-GB" sz="1800" kern="0" dirty="0" smtClean="0">
                <a:latin typeface="+mn-lt"/>
              </a:rPr>
              <a:t>and</a:t>
            </a:r>
            <a:r>
              <a:rPr kumimoji="0" lang="en-GB" sz="18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interface-driven search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charset="2"/>
              <a:buChar char="§"/>
              <a:tabLst/>
            </a:pPr>
            <a:r>
              <a:rPr lang="en-GB" sz="1800" kern="0" baseline="0" dirty="0" smtClean="0">
                <a:latin typeface="+mn-lt"/>
              </a:rPr>
              <a:t>Retrieves</a:t>
            </a:r>
            <a:r>
              <a:rPr lang="en-GB" sz="1800" kern="0" dirty="0" smtClean="0">
                <a:latin typeface="+mn-lt"/>
              </a:rPr>
              <a:t> components with high precision</a:t>
            </a:r>
          </a:p>
          <a:p>
            <a:pPr marL="285750" marR="0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charset="2"/>
              <a:buChar char="§"/>
              <a:tabLst/>
            </a:pPr>
            <a:r>
              <a:rPr lang="en-GB" sz="1800" kern="0" dirty="0" smtClean="0">
                <a:latin typeface="+mn-lt"/>
              </a:rPr>
              <a:t>Heavy-weight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972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mr-IN" dirty="0" smtClean="0"/>
              <a:t>–</a:t>
            </a:r>
            <a:r>
              <a:rPr lang="en-GB" dirty="0" smtClean="0"/>
              <a:t> Test-Driven Development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mr-IN" dirty="0" smtClean="0"/>
              <a:t>–</a:t>
            </a:r>
            <a:r>
              <a:rPr lang="en-GB" dirty="0" smtClean="0"/>
              <a:t> Test-Driven Development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2" name="Curved Connector 11"/>
          <p:cNvCxnSpPr>
            <a:stCxn id="44" idx="0"/>
            <a:endCxn id="47" idx="0"/>
          </p:cNvCxnSpPr>
          <p:nvPr/>
        </p:nvCxnSpPr>
        <p:spPr>
          <a:xfrm rot="10800000" flipV="1">
            <a:off x="496325" y="2265347"/>
            <a:ext cx="11023" cy="2369615"/>
          </a:xfrm>
          <a:prstGeom prst="curvedConnector3">
            <a:avLst>
              <a:gd name="adj1" fmla="val 2173846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47" idx="4"/>
            <a:endCxn id="44" idx="4"/>
          </p:cNvCxnSpPr>
          <p:nvPr/>
        </p:nvCxnSpPr>
        <p:spPr>
          <a:xfrm flipV="1">
            <a:off x="1782729" y="2265348"/>
            <a:ext cx="11023" cy="2369615"/>
          </a:xfrm>
          <a:prstGeom prst="curvedConnector3">
            <a:avLst>
              <a:gd name="adj1" fmla="val 2173846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47" idx="3"/>
            <a:endCxn id="51" idx="2"/>
          </p:cNvCxnSpPr>
          <p:nvPr/>
        </p:nvCxnSpPr>
        <p:spPr>
          <a:xfrm flipV="1">
            <a:off x="1594339" y="3836425"/>
            <a:ext cx="1698003" cy="11834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51" idx="5"/>
            <a:endCxn id="51" idx="6"/>
          </p:cNvCxnSpPr>
          <p:nvPr/>
        </p:nvCxnSpPr>
        <p:spPr>
          <a:xfrm rot="16200000" flipV="1">
            <a:off x="3440030" y="2600023"/>
            <a:ext cx="159439" cy="454813"/>
          </a:xfrm>
          <a:prstGeom prst="curvedConnector3">
            <a:avLst>
              <a:gd name="adj1" fmla="val 62087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rdrop 43"/>
          <p:cNvSpPr/>
          <p:nvPr/>
        </p:nvSpPr>
        <p:spPr>
          <a:xfrm flipH="1">
            <a:off x="507347" y="1720990"/>
            <a:ext cx="1286405" cy="1088715"/>
          </a:xfrm>
          <a:prstGeom prst="teardrop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accent2"/>
                </a:solidFill>
              </a:rPr>
              <a:t>(Re)write the test</a:t>
            </a:r>
            <a:endParaRPr lang="en-GB" sz="1200" b="1" dirty="0" smtClean="0">
              <a:solidFill>
                <a:schemeClr val="accent2"/>
              </a:solidFill>
            </a:endParaRPr>
          </a:p>
        </p:txBody>
      </p:sp>
      <p:sp>
        <p:nvSpPr>
          <p:cNvPr id="47" name="Teardrop 46"/>
          <p:cNvSpPr/>
          <p:nvPr/>
        </p:nvSpPr>
        <p:spPr>
          <a:xfrm flipH="1">
            <a:off x="496324" y="4090605"/>
            <a:ext cx="1286405" cy="1088715"/>
          </a:xfrm>
          <a:prstGeom prst="teardrop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accent2"/>
                </a:solidFill>
              </a:rPr>
              <a:t>Check if test fails</a:t>
            </a:r>
            <a:endParaRPr lang="en-GB" sz="1400" b="1" dirty="0" smtClean="0">
              <a:solidFill>
                <a:schemeClr val="accent2"/>
              </a:solidFill>
            </a:endParaRPr>
          </a:p>
        </p:txBody>
      </p:sp>
      <p:sp>
        <p:nvSpPr>
          <p:cNvPr id="51" name="Teardrop 50"/>
          <p:cNvSpPr/>
          <p:nvPr/>
        </p:nvSpPr>
        <p:spPr>
          <a:xfrm flipH="1">
            <a:off x="2649140" y="2747710"/>
            <a:ext cx="1286405" cy="1088715"/>
          </a:xfrm>
          <a:prstGeom prst="teardrop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 smtClean="0">
                <a:solidFill>
                  <a:schemeClr val="accent2"/>
                </a:solidFill>
              </a:rPr>
              <a:t>Write enough code to pass test</a:t>
            </a:r>
            <a:endParaRPr lang="en-GB" sz="1200" b="1" dirty="0" smtClean="0">
              <a:solidFill>
                <a:schemeClr val="accent2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529685" y="3253415"/>
            <a:ext cx="952505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passed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89000" y="1671586"/>
            <a:ext cx="835485" cy="261610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failed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163439" y="4182691"/>
            <a:ext cx="835485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 failed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96324" y="1679788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6696" y="405882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800" kern="0" dirty="0">
                <a:solidFill>
                  <a:schemeClr val="accent2"/>
                </a:solidFill>
                <a:latin typeface="+mn-lt"/>
              </a:rPr>
              <a:t>2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49140" y="271927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800" kern="0" dirty="0">
                <a:solidFill>
                  <a:schemeClr val="accent2"/>
                </a:solidFill>
                <a:latin typeface="+mn-lt"/>
              </a:rPr>
              <a:t>3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3" name="Teardrop 72"/>
          <p:cNvSpPr/>
          <p:nvPr/>
        </p:nvSpPr>
        <p:spPr>
          <a:xfrm flipH="1">
            <a:off x="7188777" y="1693070"/>
            <a:ext cx="1286405" cy="1088715"/>
          </a:xfrm>
          <a:prstGeom prst="teardrop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accent2"/>
                </a:solidFill>
              </a:rPr>
              <a:t>Refactor some code</a:t>
            </a:r>
            <a:endParaRPr lang="en-GB" sz="1400" b="1" dirty="0" smtClean="0">
              <a:solidFill>
                <a:schemeClr val="accent2"/>
              </a:solidFill>
            </a:endParaRPr>
          </a:p>
        </p:txBody>
      </p:sp>
      <p:sp>
        <p:nvSpPr>
          <p:cNvPr id="74" name="Teardrop 73"/>
          <p:cNvSpPr/>
          <p:nvPr/>
        </p:nvSpPr>
        <p:spPr>
          <a:xfrm flipH="1">
            <a:off x="7286123" y="4092897"/>
            <a:ext cx="1286405" cy="1088715"/>
          </a:xfrm>
          <a:prstGeom prst="teardrop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accent2"/>
                </a:solidFill>
              </a:rPr>
              <a:t>Update failing tests</a:t>
            </a:r>
            <a:endParaRPr lang="en-GB" sz="1400" b="1" dirty="0" smtClean="0">
              <a:solidFill>
                <a:schemeClr val="accent2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188777" y="1671586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800" kern="0" dirty="0" smtClean="0">
                <a:solidFill>
                  <a:schemeClr val="accent2"/>
                </a:solidFill>
                <a:latin typeface="+mn-lt"/>
              </a:rPr>
              <a:t>5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274387" y="4076210"/>
            <a:ext cx="364202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800" kern="0" dirty="0" smtClean="0">
                <a:solidFill>
                  <a:schemeClr val="accent2"/>
                </a:solidFill>
                <a:latin typeface="+mn-lt"/>
              </a:rPr>
              <a:t>5’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5" name="Teardrop 84"/>
          <p:cNvSpPr/>
          <p:nvPr/>
        </p:nvSpPr>
        <p:spPr>
          <a:xfrm flipH="1">
            <a:off x="5293107" y="2751899"/>
            <a:ext cx="1286405" cy="1088715"/>
          </a:xfrm>
          <a:prstGeom prst="teardrop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 smtClean="0">
                <a:solidFill>
                  <a:schemeClr val="accent2"/>
                </a:solidFill>
              </a:rPr>
              <a:t>Check if all tests pass</a:t>
            </a:r>
            <a:endParaRPr lang="en-GB" sz="1400" b="1" dirty="0" smtClean="0">
              <a:solidFill>
                <a:schemeClr val="accent2"/>
              </a:solidFill>
            </a:endParaRPr>
          </a:p>
        </p:txBody>
      </p:sp>
      <p:cxnSp>
        <p:nvCxnSpPr>
          <p:cNvPr id="86" name="Curved Connector 85"/>
          <p:cNvCxnSpPr>
            <a:stCxn id="85" idx="6"/>
            <a:endCxn id="73" idx="0"/>
          </p:cNvCxnSpPr>
          <p:nvPr/>
        </p:nvCxnSpPr>
        <p:spPr>
          <a:xfrm rot="5400000" flipH="1" flipV="1">
            <a:off x="6305308" y="1868430"/>
            <a:ext cx="514471" cy="1252468"/>
          </a:xfrm>
          <a:prstGeom prst="curved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88"/>
          <p:cNvCxnSpPr>
            <a:stCxn id="73" idx="2"/>
            <a:endCxn id="85" idx="4"/>
          </p:cNvCxnSpPr>
          <p:nvPr/>
        </p:nvCxnSpPr>
        <p:spPr>
          <a:xfrm rot="5400000">
            <a:off x="6948510" y="2412788"/>
            <a:ext cx="514472" cy="1252467"/>
          </a:xfrm>
          <a:prstGeom prst="curved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759958" y="2245370"/>
            <a:ext cx="1023037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Tests passed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93" name="Curved Connector 92"/>
          <p:cNvCxnSpPr>
            <a:stCxn id="74" idx="6"/>
            <a:endCxn id="85" idx="4"/>
          </p:cNvCxnSpPr>
          <p:nvPr/>
        </p:nvCxnSpPr>
        <p:spPr>
          <a:xfrm rot="16200000" flipV="1">
            <a:off x="6856099" y="3019670"/>
            <a:ext cx="796640" cy="1349813"/>
          </a:xfrm>
          <a:prstGeom prst="curved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urved Connector 95"/>
          <p:cNvCxnSpPr>
            <a:stCxn id="85" idx="2"/>
            <a:endCxn id="74" idx="0"/>
          </p:cNvCxnSpPr>
          <p:nvPr/>
        </p:nvCxnSpPr>
        <p:spPr>
          <a:xfrm rot="16200000" flipH="1">
            <a:off x="6212896" y="3564027"/>
            <a:ext cx="796641" cy="134981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092834" y="4228766"/>
            <a:ext cx="981359" cy="46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05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</a:rPr>
              <a:t>Some test(s)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050" kern="0" dirty="0" smtClean="0">
                <a:solidFill>
                  <a:srgbClr val="FF0000"/>
                </a:solidFill>
                <a:latin typeface="+mn-lt"/>
              </a:rPr>
              <a:t>failed</a:t>
            </a:r>
            <a:endParaRPr kumimoji="0" lang="en-GB" sz="10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5298214" y="2719271"/>
            <a:ext cx="312906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lang="en-GB" sz="1800" kern="0" dirty="0" smtClean="0">
                <a:solidFill>
                  <a:schemeClr val="accent2"/>
                </a:solidFill>
                <a:latin typeface="+mn-lt"/>
              </a:rPr>
              <a:t>4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</a:endParaRPr>
          </a:p>
        </p:txBody>
      </p:sp>
      <p:cxnSp>
        <p:nvCxnSpPr>
          <p:cNvPr id="101" name="Curved Connector 100"/>
          <p:cNvCxnSpPr>
            <a:stCxn id="51" idx="4"/>
            <a:endCxn id="85" idx="0"/>
          </p:cNvCxnSpPr>
          <p:nvPr/>
        </p:nvCxnSpPr>
        <p:spPr>
          <a:xfrm>
            <a:off x="3935545" y="3292068"/>
            <a:ext cx="1357562" cy="4189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112879" y="1253910"/>
            <a:ext cx="4040270" cy="419131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248193" y="891184"/>
            <a:ext cx="204414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Test-First</a:t>
            </a:r>
            <a:r>
              <a:rPr kumimoji="0" lang="en-GB" sz="14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Development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876505" y="1253910"/>
            <a:ext cx="3799951" cy="419131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275268" y="889563"/>
            <a:ext cx="1099981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Refactoring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5" name="Curved Connector 114"/>
          <p:cNvCxnSpPr>
            <a:stCxn id="85" idx="2"/>
          </p:cNvCxnSpPr>
          <p:nvPr/>
        </p:nvCxnSpPr>
        <p:spPr>
          <a:xfrm rot="5400000">
            <a:off x="4642494" y="3351641"/>
            <a:ext cx="804843" cy="1782788"/>
          </a:xfrm>
          <a:prstGeom prst="curved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911379" y="4159528"/>
            <a:ext cx="1024929" cy="464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rtlCol="0">
            <a:spAutoFit/>
          </a:bodyPr>
          <a:lstStyle/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Quality</a:t>
            </a:r>
            <a:r>
              <a:rPr kumimoji="0" lang="en-GB" sz="1100" b="0" i="0" u="none" strike="noStrike" kern="0" cap="none" spc="0" normalizeH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GB" sz="1100" kern="0" dirty="0" smtClean="0">
                <a:solidFill>
                  <a:schemeClr val="accent2"/>
                </a:solidFill>
                <a:latin typeface="+mn-lt"/>
              </a:rPr>
              <a:t>c</a:t>
            </a:r>
            <a:r>
              <a:rPr lang="en-GB" sz="1100" kern="0" noProof="0" dirty="0" smtClean="0">
                <a:solidFill>
                  <a:schemeClr val="accent2"/>
                </a:solidFill>
                <a:latin typeface="+mn-lt"/>
              </a:rPr>
              <a:t>ode</a:t>
            </a:r>
          </a:p>
          <a:p>
            <a:pPr marR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100" b="0" i="0" u="none" strike="noStrike" kern="0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passed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085900" y="3124821"/>
            <a:ext cx="1023037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Tests passed</a:t>
            </a:r>
            <a:endParaRPr kumimoji="0" lang="en-GB" sz="11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04372" y="5789972"/>
            <a:ext cx="7039106" cy="2308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336699"/>
              </a:buClr>
            </a:pPr>
            <a:r>
              <a:rPr lang="en-GB" sz="900" kern="0" dirty="0">
                <a:latin typeface="+mn-lt"/>
              </a:rPr>
              <a:t>Based on: https://</a:t>
            </a:r>
            <a:r>
              <a:rPr lang="en-GB" sz="900" kern="0" dirty="0" err="1">
                <a:latin typeface="+mn-lt"/>
              </a:rPr>
              <a:t>upload.wikimedia.org</a:t>
            </a:r>
            <a:r>
              <a:rPr lang="en-GB" sz="900" kern="0" dirty="0">
                <a:latin typeface="+mn-lt"/>
              </a:rPr>
              <a:t>/</a:t>
            </a:r>
            <a:r>
              <a:rPr lang="en-GB" sz="900" kern="0" dirty="0" err="1">
                <a:latin typeface="+mn-lt"/>
              </a:rPr>
              <a:t>wikipedia</a:t>
            </a:r>
            <a:r>
              <a:rPr lang="en-GB" sz="900" kern="0" dirty="0">
                <a:latin typeface="+mn-lt"/>
              </a:rPr>
              <a:t>/commons/thumb/0/0b/</a:t>
            </a:r>
            <a:r>
              <a:rPr lang="en-GB" sz="900" kern="0" dirty="0" err="1">
                <a:latin typeface="+mn-lt"/>
              </a:rPr>
              <a:t>TDD_Global_Lifecycle.png</a:t>
            </a:r>
            <a:r>
              <a:rPr lang="en-GB" sz="900" kern="0" dirty="0">
                <a:latin typeface="+mn-lt"/>
              </a:rPr>
              <a:t>/1200px-TDD_Global_Lifecycle.png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30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/>
          <p:cNvSpPr/>
          <p:nvPr/>
        </p:nvSpPr>
        <p:spPr>
          <a:xfrm rot="16200000" flipH="1">
            <a:off x="2558444" y="1882304"/>
            <a:ext cx="808818" cy="789482"/>
          </a:xfrm>
          <a:prstGeom prst="bentArrow">
            <a:avLst>
              <a:gd name="adj1" fmla="val 23974"/>
              <a:gd name="adj2" fmla="val 25827"/>
              <a:gd name="adj3" fmla="val 25000"/>
              <a:gd name="adj4" fmla="val 52416"/>
            </a:avLst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flipH="1">
            <a:off x="3113284" y="1823111"/>
            <a:ext cx="711281" cy="607948"/>
          </a:xfrm>
          <a:prstGeom prst="bentArrow">
            <a:avLst>
              <a:gd name="adj1" fmla="val 35024"/>
              <a:gd name="adj2" fmla="val 25827"/>
              <a:gd name="adj3" fmla="val 25000"/>
              <a:gd name="adj4" fmla="val 56978"/>
            </a:avLst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29" name="Bent Arrow 28"/>
          <p:cNvSpPr/>
          <p:nvPr/>
        </p:nvSpPr>
        <p:spPr>
          <a:xfrm rot="5400000" flipH="1">
            <a:off x="3260101" y="2283184"/>
            <a:ext cx="633599" cy="628254"/>
          </a:xfrm>
          <a:prstGeom prst="bentArrow">
            <a:avLst>
              <a:gd name="adj1" fmla="val 33229"/>
              <a:gd name="adj2" fmla="val 25827"/>
              <a:gd name="adj3" fmla="val 25000"/>
              <a:gd name="adj4" fmla="val 56963"/>
            </a:avLst>
          </a:prstGeom>
          <a:solidFill>
            <a:schemeClr val="bg1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rIns="72000" bIns="0" rtlCol="0" anchor="t" anchorCtr="0">
            <a:scene3d>
              <a:camera prst="orthographicFront">
                <a:rot lat="0" lon="0" rev="10799999"/>
              </a:camera>
              <a:lightRig rig="threePt" dir="t"/>
            </a:scene3d>
            <a:sp3d/>
          </a:bodyPr>
          <a:lstStyle/>
          <a:p>
            <a:pPr algn="ctr"/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Simile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Simile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4957773-2CA6-4D7C-B923-7C26711C0E6A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2202700" y="2602522"/>
            <a:ext cx="1321875" cy="709846"/>
            <a:chOff x="2053610" y="2221031"/>
            <a:chExt cx="2011398" cy="108012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610" y="2221031"/>
              <a:ext cx="1080120" cy="108012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22" y="2328798"/>
              <a:ext cx="864586" cy="864586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84" name="Group 83"/>
          <p:cNvGrpSpPr/>
          <p:nvPr/>
        </p:nvGrpSpPr>
        <p:grpSpPr>
          <a:xfrm>
            <a:off x="66768" y="2489396"/>
            <a:ext cx="1388644" cy="752149"/>
            <a:chOff x="4211960" y="1326203"/>
            <a:chExt cx="1388644" cy="752149"/>
          </a:xfrm>
        </p:grpSpPr>
        <p:grpSp>
          <p:nvGrpSpPr>
            <p:cNvPr id="12" name="Group 11"/>
            <p:cNvGrpSpPr/>
            <p:nvPr/>
          </p:nvGrpSpPr>
          <p:grpSpPr>
            <a:xfrm>
              <a:off x="4211960" y="1326203"/>
              <a:ext cx="1388644" cy="752149"/>
              <a:chOff x="6103194" y="1401378"/>
              <a:chExt cx="1994156" cy="108012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32764" y="1509145"/>
                <a:ext cx="864586" cy="864586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03194" y="1401378"/>
                <a:ext cx="1080120" cy="1080120"/>
              </a:xfrm>
              <a:prstGeom prst="rect">
                <a:avLst/>
              </a:prstGeom>
            </p:spPr>
          </p:pic>
        </p:grpSp>
        <p:sp>
          <p:nvSpPr>
            <p:cNvPr id="42" name="TextBox 41"/>
            <p:cNvSpPr txBox="1"/>
            <p:nvPr/>
          </p:nvSpPr>
          <p:spPr>
            <a:xfrm>
              <a:off x="4358530" y="1551374"/>
              <a:ext cx="459007" cy="25391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VCS</a:t>
              </a:r>
              <a:endParaRPr kumimoji="0" lang="en-GB" sz="105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349874" y="2751519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vert="horz" wrap="none" rtlCol="0">
            <a:sp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6699"/>
              </a:buClr>
              <a:buSzTx/>
              <a:buFont typeface="Wingdings" pitchFamily="2" charset="2"/>
              <a:buNone/>
              <a:tabLst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CI</a:t>
            </a: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376" y="3673460"/>
            <a:ext cx="622052" cy="62205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04" y="3672909"/>
            <a:ext cx="622052" cy="62205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66" y="3673460"/>
            <a:ext cx="622052" cy="622052"/>
          </a:xfrm>
          <a:prstGeom prst="rect">
            <a:avLst/>
          </a:prstGeom>
        </p:spPr>
      </p:pic>
      <p:cxnSp>
        <p:nvCxnSpPr>
          <p:cNvPr id="59" name="Elbow Connector 58"/>
          <p:cNvCxnSpPr>
            <a:stCxn id="13" idx="3"/>
            <a:endCxn id="16" idx="1"/>
          </p:cNvCxnSpPr>
          <p:nvPr/>
        </p:nvCxnSpPr>
        <p:spPr>
          <a:xfrm>
            <a:off x="1455412" y="2865470"/>
            <a:ext cx="747288" cy="9197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6" idx="2"/>
            <a:endCxn id="57" idx="0"/>
          </p:cNvCxnSpPr>
          <p:nvPr/>
        </p:nvCxnSpPr>
        <p:spPr>
          <a:xfrm rot="5400000">
            <a:off x="2003162" y="3118999"/>
            <a:ext cx="361092" cy="74783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16" idx="2"/>
            <a:endCxn id="56" idx="0"/>
          </p:cNvCxnSpPr>
          <p:nvPr/>
        </p:nvCxnSpPr>
        <p:spPr>
          <a:xfrm rot="5400000">
            <a:off x="2376857" y="3492142"/>
            <a:ext cx="360541" cy="993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6" idx="2"/>
            <a:endCxn id="55" idx="0"/>
          </p:cNvCxnSpPr>
          <p:nvPr/>
        </p:nvCxnSpPr>
        <p:spPr>
          <a:xfrm rot="16200000" flipH="1">
            <a:off x="2731966" y="3138024"/>
            <a:ext cx="361092" cy="709779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57" idx="1"/>
            <a:endCxn id="14" idx="2"/>
          </p:cNvCxnSpPr>
          <p:nvPr/>
        </p:nvCxnSpPr>
        <p:spPr>
          <a:xfrm rot="10800000">
            <a:off x="442844" y="3241546"/>
            <a:ext cx="1055923" cy="742941"/>
          </a:xfrm>
          <a:prstGeom prst="bentConnector2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56" idx="1"/>
            <a:endCxn id="57" idx="3"/>
          </p:cNvCxnSpPr>
          <p:nvPr/>
        </p:nvCxnSpPr>
        <p:spPr>
          <a:xfrm rot="10800000" flipV="1">
            <a:off x="2120818" y="3983934"/>
            <a:ext cx="124786" cy="55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55" idx="1"/>
            <a:endCxn id="56" idx="3"/>
          </p:cNvCxnSpPr>
          <p:nvPr/>
        </p:nvCxnSpPr>
        <p:spPr>
          <a:xfrm rot="10800000">
            <a:off x="2867656" y="3983936"/>
            <a:ext cx="88720" cy="551"/>
          </a:xfrm>
          <a:prstGeom prst="bent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 201"/>
          <p:cNvGrpSpPr/>
          <p:nvPr/>
        </p:nvGrpSpPr>
        <p:grpSpPr>
          <a:xfrm>
            <a:off x="6067750" y="1609910"/>
            <a:ext cx="2603094" cy="2603094"/>
            <a:chOff x="5667375" y="1652879"/>
            <a:chExt cx="2603094" cy="2603094"/>
          </a:xfrm>
        </p:grpSpPr>
        <p:pic>
          <p:nvPicPr>
            <p:cNvPr id="199" name="Picture 198"/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7375" y="1652879"/>
              <a:ext cx="2603094" cy="2603094"/>
            </a:xfrm>
            <a:prstGeom prst="rect">
              <a:avLst/>
            </a:prstGeom>
          </p:spPr>
        </p:pic>
        <p:sp>
          <p:nvSpPr>
            <p:cNvPr id="200" name="TextBox 199"/>
            <p:cNvSpPr txBox="1"/>
            <p:nvPr/>
          </p:nvSpPr>
          <p:spPr>
            <a:xfrm>
              <a:off x="6024489" y="3012847"/>
              <a:ext cx="18389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rtlCol="0">
              <a:sp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6699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COMPONENTS</a:t>
              </a:r>
              <a:endPara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01" name="Picture 200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42" y="2489396"/>
            <a:ext cx="1246151" cy="124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2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"/>
</p:tagLst>
</file>

<file path=ppt/theme/theme1.xml><?xml version="1.0" encoding="utf-8"?>
<a:theme xmlns:a="http://schemas.openxmlformats.org/drawingml/2006/main" name="1_Uni Mannheim">
  <a:themeElements>
    <a:clrScheme name="ISINSI">
      <a:dk1>
        <a:srgbClr val="000000"/>
      </a:dk1>
      <a:lt1>
        <a:srgbClr val="FFFFFF"/>
      </a:lt1>
      <a:dk2>
        <a:srgbClr val="7F7F7F"/>
      </a:dk2>
      <a:lt2>
        <a:srgbClr val="FFFFFF"/>
      </a:lt2>
      <a:accent1>
        <a:srgbClr val="336699"/>
      </a:accent1>
      <a:accent2>
        <a:srgbClr val="005390"/>
      </a:accent2>
      <a:accent3>
        <a:srgbClr val="7FC9FF"/>
      </a:accent3>
      <a:accent4>
        <a:srgbClr val="0070C0"/>
      </a:accent4>
      <a:accent5>
        <a:srgbClr val="BF0000"/>
      </a:accent5>
      <a:accent6>
        <a:srgbClr val="92D050"/>
      </a:accent6>
      <a:hlink>
        <a:srgbClr val="000000"/>
      </a:hlink>
      <a:folHlink>
        <a:srgbClr val="000000"/>
      </a:folHlink>
    </a:clrScheme>
    <a:fontScheme name="1_Uni Mannheim">
      <a:majorFont>
        <a:latin typeface="Verdana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  <a:ln>
          <a:noFill/>
        </a:ln>
      </a:spPr>
      <a:bodyPr vert="horz" wrap="none" rtlCol="0">
        <a:spAutoFit/>
      </a:bodyPr>
      <a:lstStyle>
        <a:defPPr marR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336699"/>
          </a:buClr>
          <a:buSzTx/>
          <a:buFont typeface="Wingdings" pitchFamily="2" charset="2"/>
          <a:buNone/>
          <a:tabLst/>
          <a:defRPr kumimoji="0" sz="1800" b="0" i="0" u="none" strike="noStrike" kern="0" cap="none" spc="0" normalizeH="0" baseline="0" noProof="0" dirty="0">
            <a:ln>
              <a:noFill/>
            </a:ln>
            <a:solidFill>
              <a:schemeClr val="tx1"/>
            </a:solidFill>
            <a:effectLst/>
            <a:uLnTx/>
            <a:uFillTx/>
            <a:latin typeface="+mn-lt"/>
            <a:ea typeface="+mn-ea"/>
            <a:cs typeface="+mn-cs"/>
          </a:defRPr>
        </a:defPPr>
      </a:lstStyle>
    </a:txDef>
  </a:objectDefaults>
  <a:extraClrSchemeLst>
    <a:extraClrScheme>
      <a:clrScheme name="1_Uni Mannheim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Uni Mannheim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ni Mannheim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ni Mannheim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ni Mannheim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ni Mannheim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Uni Mannheim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2764</TotalTime>
  <Words>1164</Words>
  <Application>Microsoft Macintosh PowerPoint</Application>
  <PresentationFormat>On-screen Show (4:3)</PresentationFormat>
  <Paragraphs>320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.AppleSystemUIFont</vt:lpstr>
      <vt:lpstr>Agfa Rotis Semi Serif</vt:lpstr>
      <vt:lpstr>Verdana</vt:lpstr>
      <vt:lpstr>Wingdings</vt:lpstr>
      <vt:lpstr>Wingdings 2</vt:lpstr>
      <vt:lpstr>Arial</vt:lpstr>
      <vt:lpstr>1_Uni Mannheim</vt:lpstr>
      <vt:lpstr>PowerPoint Presentation</vt:lpstr>
      <vt:lpstr>Agenda</vt:lpstr>
      <vt:lpstr>Introduction</vt:lpstr>
      <vt:lpstr>Introduction – Software Reuse</vt:lpstr>
      <vt:lpstr>Introduction – Continuous Integration</vt:lpstr>
      <vt:lpstr>Introduction – Continuous Integration</vt:lpstr>
      <vt:lpstr>Introduction – Test-Driven Search</vt:lpstr>
      <vt:lpstr>Introduction – Test-Driven Development</vt:lpstr>
      <vt:lpstr>Simile</vt:lpstr>
      <vt:lpstr>Simile</vt:lpstr>
      <vt:lpstr>Simile</vt:lpstr>
      <vt:lpstr>Simile - Demo</vt:lpstr>
      <vt:lpstr>Discussion &amp; Future Work</vt:lpstr>
      <vt:lpstr>Discussion &amp; Future Work</vt:lpstr>
      <vt:lpstr>Conclusion</vt:lpstr>
      <vt:lpstr>PowerPoint Presentation</vt:lpstr>
      <vt:lpstr>Technology</vt:lpstr>
      <vt:lpstr>Base64.java</vt:lpstr>
      <vt:lpstr>Base64Tests.java</vt:lpstr>
      <vt:lpstr>Domain Model</vt:lpstr>
      <vt:lpstr>Microservices</vt:lpstr>
    </vt:vector>
  </TitlesOfParts>
  <Company>Universität Bern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VERANSTALTUNG TITEL DER PRÄSENTATION</dc:title>
  <dc:creator>Institut für Wirtschaftsinformatik</dc:creator>
  <cp:lastModifiedBy>Piero Divasto</cp:lastModifiedBy>
  <cp:revision>353</cp:revision>
  <cp:lastPrinted>2004-11-11T15:42:48Z</cp:lastPrinted>
  <dcterms:created xsi:type="dcterms:W3CDTF">2009-08-26T13:05:33Z</dcterms:created>
  <dcterms:modified xsi:type="dcterms:W3CDTF">2017-03-06T15:29:11Z</dcterms:modified>
</cp:coreProperties>
</file>